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8" r:id="rId6"/>
    <p:sldMasterId id="214748366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Lst>
  <p:sldSz cy="5143500" cx="9144000"/>
  <p:notesSz cx="6858000" cy="9144000"/>
  <p:embeddedFontLst>
    <p:embeddedFont>
      <p:font typeface="Nunito ExtraLight"/>
      <p:regular r:id="rId106"/>
      <p:bold r:id="rId107"/>
      <p:italic r:id="rId108"/>
      <p:boldItalic r:id="rId109"/>
    </p:embeddedFont>
    <p:embeddedFont>
      <p:font typeface="Nunito"/>
      <p:regular r:id="rId110"/>
      <p:bold r:id="rId111"/>
      <p:italic r:id="rId112"/>
      <p:boldItalic r:id="rId113"/>
    </p:embeddedFont>
    <p:embeddedFont>
      <p:font typeface="Didact Gothic"/>
      <p:regular r:id="rId114"/>
    </p:embeddedFont>
    <p:embeddedFont>
      <p:font typeface="DM Sans"/>
      <p:regular r:id="rId115"/>
      <p:bold r:id="rId116"/>
      <p:italic r:id="rId117"/>
      <p:boldItalic r:id="rId1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19" roundtripDataSignature="AMtx7mh/GJoxbLotxJCu1iyb2v15GmmA1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43ACCEA-E126-4137-8263-7502FD050A07}">
  <a:tblStyle styleId="{943ACCEA-E126-4137-8263-7502FD050A0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font" Target="fonts/NunitoExtraLight-bold.fntdata"/><Relationship Id="rId106" Type="http://schemas.openxmlformats.org/officeDocument/2006/relationships/font" Target="fonts/NunitoExtraLight-regular.fntdata"/><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font" Target="fonts/NunitoExtraLight-boldItalic.fntdata"/><Relationship Id="rId108" Type="http://schemas.openxmlformats.org/officeDocument/2006/relationships/font" Target="fonts/NunitoExtraLight-italic.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font" Target="fonts/DMSans-boldItalic.fntdata"/><Relationship Id="rId117" Type="http://schemas.openxmlformats.org/officeDocument/2006/relationships/font" Target="fonts/DMSans-italic.fntdata"/><Relationship Id="rId116" Type="http://schemas.openxmlformats.org/officeDocument/2006/relationships/font" Target="fonts/DMSans-bold.fntdata"/><Relationship Id="rId115" Type="http://schemas.openxmlformats.org/officeDocument/2006/relationships/font" Target="fonts/DMSans-regular.fntdata"/><Relationship Id="rId119" Type="http://customschemas.google.com/relationships/presentationmetadata" Target="metadata"/><Relationship Id="rId15" Type="http://schemas.openxmlformats.org/officeDocument/2006/relationships/slide" Target="slides/slide7.xml"/><Relationship Id="rId110" Type="http://schemas.openxmlformats.org/officeDocument/2006/relationships/font" Target="fonts/Nunito-regular.fntdata"/><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font" Target="fonts/DidactGothic-regular.fntdata"/><Relationship Id="rId18" Type="http://schemas.openxmlformats.org/officeDocument/2006/relationships/slide" Target="slides/slide10.xml"/><Relationship Id="rId113" Type="http://schemas.openxmlformats.org/officeDocument/2006/relationships/font" Target="fonts/Nunito-boldItalic.fntdata"/><Relationship Id="rId112" Type="http://schemas.openxmlformats.org/officeDocument/2006/relationships/font" Target="fonts/Nunito-italic.fntdata"/><Relationship Id="rId111" Type="http://schemas.openxmlformats.org/officeDocument/2006/relationships/font" Target="fonts/Nunito-bold.fntdata"/><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1" name="Google Shape;29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dbbda076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dbbda076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dbbda0767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dbbda0767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dbbda0767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dbbda0767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dbbda0767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dbbda0767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dbbda0767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dbbda0767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dbbda0767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dbbda0767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dbbda0767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dbbda0767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dbbda0767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dbbda0767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dbbda0767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dbbda0767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dbbda0767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dbbda0767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dbbda0767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dbbda0767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dbbda0767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dbbda0767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dbbda07674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dbbda07674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dbbda07674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dbbda07674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dbbda0767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dbbda07674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dbbda0767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dbbda07674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dbbda07674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dbbda07674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dbbda07674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dbbda07674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dbbda0767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dbbda0767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dbbda07674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dbbda07674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dbbda0767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dbbda0767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dbbda07674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dbbda07674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dbbda07674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dbbda07674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dbbda07674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dbbda07674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dbbda07674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dbbda07674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0" name="Google Shape;47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dbbda0767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dbbda0767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8" name="Google Shape;48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 name="Google Shape;24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 name="Google Shape;26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dbbda0767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dbbda0767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0" name="Google Shape;860;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2" name="Google Shape;872;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1" name="Google Shape;881;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19.png"/><Relationship Id="rId4"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hyperlink" Target="https://www.instagram.com/cmstreambe/" TargetMode="External"/><Relationship Id="rId13" Type="http://schemas.openxmlformats.org/officeDocument/2006/relationships/image" Target="../media/image2.png"/><Relationship Id="rId12"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hyperlink" Target="https://www.linkedin.com/company/streambe/" TargetMode="External"/><Relationship Id="rId3" Type="http://schemas.openxmlformats.org/officeDocument/2006/relationships/image" Target="../media/image10.png"/><Relationship Id="rId4" Type="http://schemas.openxmlformats.org/officeDocument/2006/relationships/hyperlink" Target="https://www.linkedin.com/company/streambe/" TargetMode="External"/><Relationship Id="rId9" Type="http://schemas.openxmlformats.org/officeDocument/2006/relationships/image" Target="../media/image7.png"/><Relationship Id="rId5" Type="http://schemas.openxmlformats.org/officeDocument/2006/relationships/hyperlink" Target="https://www.facebook.com/Streambe/" TargetMode="External"/><Relationship Id="rId6" Type="http://schemas.openxmlformats.org/officeDocument/2006/relationships/image" Target="../media/image5.png"/><Relationship Id="rId7" Type="http://schemas.openxmlformats.org/officeDocument/2006/relationships/hyperlink" Target="https://www.facebook.com/Streambe/" TargetMode="External"/><Relationship Id="rId8" Type="http://schemas.openxmlformats.org/officeDocument/2006/relationships/hyperlink" Target="https://www.instagram.com/cmstreambe/" TargetMode="External"/></Relationships>
</file>

<file path=ppt/slideLayouts/_rels/slideLayout8.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hyperlink" Target="https://www.instagram.com/cmstreambe/" TargetMode="External"/><Relationship Id="rId12"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hyperlink" Target="https://www.linkedin.com/company/streambe/" TargetMode="External"/><Relationship Id="rId3" Type="http://schemas.openxmlformats.org/officeDocument/2006/relationships/image" Target="../media/image10.png"/><Relationship Id="rId4" Type="http://schemas.openxmlformats.org/officeDocument/2006/relationships/hyperlink" Target="https://www.linkedin.com/company/streambe/" TargetMode="External"/><Relationship Id="rId9" Type="http://schemas.openxmlformats.org/officeDocument/2006/relationships/image" Target="../media/image7.png"/><Relationship Id="rId5" Type="http://schemas.openxmlformats.org/officeDocument/2006/relationships/hyperlink" Target="https://www.facebook.com/Streambe/" TargetMode="External"/><Relationship Id="rId6" Type="http://schemas.openxmlformats.org/officeDocument/2006/relationships/image" Target="../media/image5.png"/><Relationship Id="rId7" Type="http://schemas.openxmlformats.org/officeDocument/2006/relationships/hyperlink" Target="https://www.facebook.com/Streambe/" TargetMode="External"/><Relationship Id="rId8" Type="http://schemas.openxmlformats.org/officeDocument/2006/relationships/hyperlink" Target="https://www.instagram.com/cmstreambe/"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7" name="Shape 7"/>
        <p:cNvGrpSpPr/>
        <p:nvPr/>
      </p:nvGrpSpPr>
      <p:grpSpPr>
        <a:xfrm>
          <a:off x="0" y="0"/>
          <a:ext cx="0" cy="0"/>
          <a:chOff x="0" y="0"/>
          <a:chExt cx="0" cy="0"/>
        </a:xfrm>
      </p:grpSpPr>
      <p:pic>
        <p:nvPicPr>
          <p:cNvPr id="8" name="Google Shape;8;p72"/>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9" name="Google Shape;9;p7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 name="Google Shape;10;p7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1" name="Google Shape;11;p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2" name="Google Shape;12;p72"/>
          <p:cNvGrpSpPr/>
          <p:nvPr/>
        </p:nvGrpSpPr>
        <p:grpSpPr>
          <a:xfrm>
            <a:off x="3599770" y="4739648"/>
            <a:ext cx="1965000" cy="329110"/>
            <a:chOff x="3076828" y="6119929"/>
            <a:chExt cx="2983149" cy="499636"/>
          </a:xfrm>
        </p:grpSpPr>
        <p:pic>
          <p:nvPicPr>
            <p:cNvPr id="13" name="Google Shape;13;p72"/>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4" name="Google Shape;14;p72"/>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5" name="Google Shape;15;p72"/>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78" name="Shape 78"/>
        <p:cNvGrpSpPr/>
        <p:nvPr/>
      </p:nvGrpSpPr>
      <p:grpSpPr>
        <a:xfrm>
          <a:off x="0" y="0"/>
          <a:ext cx="0" cy="0"/>
          <a:chOff x="0" y="0"/>
          <a:chExt cx="0" cy="0"/>
        </a:xfrm>
      </p:grpSpPr>
      <p:pic>
        <p:nvPicPr>
          <p:cNvPr id="79" name="Google Shape;79;p74"/>
          <p:cNvPicPr preferRelativeResize="0"/>
          <p:nvPr/>
        </p:nvPicPr>
        <p:blipFill rotWithShape="1">
          <a:blip r:embed="rId2">
            <a:alphaModFix/>
          </a:blip>
          <a:srcRect b="0" l="0" r="0" t="0"/>
          <a:stretch/>
        </p:blipFill>
        <p:spPr>
          <a:xfrm>
            <a:off x="-2210" y="-26583"/>
            <a:ext cx="9183282" cy="5170083"/>
          </a:xfrm>
          <a:prstGeom prst="rect">
            <a:avLst/>
          </a:prstGeom>
          <a:noFill/>
          <a:ln>
            <a:noFill/>
          </a:ln>
        </p:spPr>
      </p:pic>
      <p:sp>
        <p:nvSpPr>
          <p:cNvPr id="80" name="Google Shape;80;p7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rgbClr val="4089D7"/>
              </a:buClr>
              <a:buSzPts val="4100"/>
              <a:buFont typeface="Nunito"/>
              <a:buNone/>
              <a:defRPr b="1" sz="4100">
                <a:solidFill>
                  <a:srgbClr val="4089D7"/>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1" name="Google Shape;81;p7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82" name="Google Shape;82;p7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3" name="Google Shape;83;p7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4" name="Google Shape;84;p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85" name="Google Shape;85;p74"/>
          <p:cNvGrpSpPr/>
          <p:nvPr/>
        </p:nvGrpSpPr>
        <p:grpSpPr>
          <a:xfrm>
            <a:off x="3599770" y="4739648"/>
            <a:ext cx="1965000" cy="329110"/>
            <a:chOff x="3076828" y="6119929"/>
            <a:chExt cx="2983149" cy="499636"/>
          </a:xfrm>
        </p:grpSpPr>
        <p:pic>
          <p:nvPicPr>
            <p:cNvPr id="86" name="Google Shape;86;p74"/>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87" name="Google Shape;87;p74"/>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88" name="Google Shape;88;p74"/>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89" name="Shape 89"/>
        <p:cNvGrpSpPr/>
        <p:nvPr/>
      </p:nvGrpSpPr>
      <p:grpSpPr>
        <a:xfrm>
          <a:off x="0" y="0"/>
          <a:ext cx="0" cy="0"/>
          <a:chOff x="0" y="0"/>
          <a:chExt cx="0" cy="0"/>
        </a:xfrm>
      </p:grpSpPr>
      <p:pic>
        <p:nvPicPr>
          <p:cNvPr id="90" name="Google Shape;90;p75"/>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91" name="Google Shape;91;p75"/>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4089D7"/>
              </a:buClr>
              <a:buSzPts val="2100"/>
              <a:buFont typeface="Nunito"/>
              <a:buNone/>
              <a:defRPr sz="21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2" name="Google Shape;92;p75"/>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93" name="Google Shape;93;p75"/>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94" name="Google Shape;94;p7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5" name="Google Shape;95;p7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6" name="Google Shape;96;p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97" name="Google Shape;97;p75"/>
          <p:cNvGrpSpPr/>
          <p:nvPr/>
        </p:nvGrpSpPr>
        <p:grpSpPr>
          <a:xfrm>
            <a:off x="3599770" y="4739648"/>
            <a:ext cx="1965000" cy="329110"/>
            <a:chOff x="3076828" y="6119929"/>
            <a:chExt cx="2983149" cy="499636"/>
          </a:xfrm>
        </p:grpSpPr>
        <p:pic>
          <p:nvPicPr>
            <p:cNvPr id="98" name="Google Shape;98;p75"/>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99" name="Google Shape;99;p75"/>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00" name="Google Shape;100;p75"/>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 blanco">
  <p:cSld name="1_En blanco">
    <p:bg>
      <p:bgPr>
        <a:solidFill>
          <a:schemeClr val="lt2"/>
        </a:solidFill>
      </p:bgPr>
    </p:bg>
    <p:spTree>
      <p:nvGrpSpPr>
        <p:cNvPr id="101" name="Shape 101"/>
        <p:cNvGrpSpPr/>
        <p:nvPr/>
      </p:nvGrpSpPr>
      <p:grpSpPr>
        <a:xfrm>
          <a:off x="0" y="0"/>
          <a:ext cx="0" cy="0"/>
          <a:chOff x="0" y="0"/>
          <a:chExt cx="0" cy="0"/>
        </a:xfrm>
      </p:grpSpPr>
      <p:pic>
        <p:nvPicPr>
          <p:cNvPr id="102" name="Google Shape;102;p76"/>
          <p:cNvPicPr preferRelativeResize="0"/>
          <p:nvPr/>
        </p:nvPicPr>
        <p:blipFill rotWithShape="1">
          <a:blip r:embed="rId2">
            <a:alphaModFix/>
          </a:blip>
          <a:srcRect b="0" l="0" r="0" t="0"/>
          <a:stretch/>
        </p:blipFill>
        <p:spPr>
          <a:xfrm>
            <a:off x="1759" y="-34783"/>
            <a:ext cx="9197848" cy="5178285"/>
          </a:xfrm>
          <a:prstGeom prst="rect">
            <a:avLst/>
          </a:prstGeom>
          <a:noFill/>
          <a:ln>
            <a:noFill/>
          </a:ln>
        </p:spPr>
      </p:pic>
      <p:sp>
        <p:nvSpPr>
          <p:cNvPr id="103" name="Google Shape;103;p7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4" name="Google Shape;104;p7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5" name="Google Shape;105;p7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pic>
        <p:nvPicPr>
          <p:cNvPr id="106" name="Google Shape;106;p76"/>
          <p:cNvPicPr preferRelativeResize="0"/>
          <p:nvPr/>
        </p:nvPicPr>
        <p:blipFill rotWithShape="1">
          <a:blip r:embed="rId3">
            <a:alphaModFix/>
          </a:blip>
          <a:srcRect b="0" l="0" r="0" t="0"/>
          <a:stretch/>
        </p:blipFill>
        <p:spPr>
          <a:xfrm>
            <a:off x="3611761" y="2221610"/>
            <a:ext cx="1920483" cy="700281"/>
          </a:xfrm>
          <a:prstGeom prst="rect">
            <a:avLst/>
          </a:prstGeom>
          <a:noFill/>
          <a:ln>
            <a:noFill/>
          </a:ln>
        </p:spPr>
      </p:pic>
      <p:pic>
        <p:nvPicPr>
          <p:cNvPr id="107" name="Google Shape;107;p76"/>
          <p:cNvPicPr preferRelativeResize="0"/>
          <p:nvPr/>
        </p:nvPicPr>
        <p:blipFill rotWithShape="1">
          <a:blip r:embed="rId4">
            <a:alphaModFix/>
          </a:blip>
          <a:srcRect b="0" l="0" r="0" t="0"/>
          <a:stretch/>
        </p:blipFill>
        <p:spPr>
          <a:xfrm>
            <a:off x="3990945" y="4801560"/>
            <a:ext cx="1162111" cy="19289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08" name="Shape 108"/>
        <p:cNvGrpSpPr/>
        <p:nvPr/>
      </p:nvGrpSpPr>
      <p:grpSpPr>
        <a:xfrm>
          <a:off x="0" y="0"/>
          <a:ext cx="0" cy="0"/>
          <a:chOff x="0" y="0"/>
          <a:chExt cx="0" cy="0"/>
        </a:xfrm>
      </p:grpSpPr>
      <p:pic>
        <p:nvPicPr>
          <p:cNvPr id="109" name="Google Shape;109;p85"/>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10" name="Google Shape;110;p8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1" name="Google Shape;111;p8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2" name="Google Shape;112;p8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13" name="Google Shape;113;p85"/>
          <p:cNvGrpSpPr/>
          <p:nvPr/>
        </p:nvGrpSpPr>
        <p:grpSpPr>
          <a:xfrm>
            <a:off x="3599770" y="4739648"/>
            <a:ext cx="1965000" cy="329110"/>
            <a:chOff x="3076828" y="6119929"/>
            <a:chExt cx="2983149" cy="499636"/>
          </a:xfrm>
        </p:grpSpPr>
        <p:pic>
          <p:nvPicPr>
            <p:cNvPr id="114" name="Google Shape;114;p85"/>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15" name="Google Shape;115;p85"/>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16" name="Google Shape;116;p85"/>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117" name="Shape 117"/>
        <p:cNvGrpSpPr/>
        <p:nvPr/>
      </p:nvGrpSpPr>
      <p:grpSpPr>
        <a:xfrm>
          <a:off x="0" y="0"/>
          <a:ext cx="0" cy="0"/>
          <a:chOff x="0" y="0"/>
          <a:chExt cx="0" cy="0"/>
        </a:xfrm>
      </p:grpSpPr>
      <p:pic>
        <p:nvPicPr>
          <p:cNvPr id="118" name="Google Shape;118;p86"/>
          <p:cNvPicPr preferRelativeResize="0"/>
          <p:nvPr/>
        </p:nvPicPr>
        <p:blipFill rotWithShape="1">
          <a:blip r:embed="rId2">
            <a:alphaModFix/>
          </a:blip>
          <a:srcRect b="0" l="0" r="0" t="0"/>
          <a:stretch/>
        </p:blipFill>
        <p:spPr>
          <a:xfrm>
            <a:off x="-1" y="0"/>
            <a:ext cx="9144002" cy="5143500"/>
          </a:xfrm>
          <a:prstGeom prst="rect">
            <a:avLst/>
          </a:prstGeom>
          <a:noFill/>
          <a:ln>
            <a:noFill/>
          </a:ln>
        </p:spPr>
      </p:pic>
      <p:sp>
        <p:nvSpPr>
          <p:cNvPr id="119" name="Google Shape;119;p8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42900" lvl="0" marL="457200" marR="0" rtl="0" algn="l">
              <a:lnSpc>
                <a:spcPct val="90000"/>
              </a:lnSpc>
              <a:spcBef>
                <a:spcPts val="800"/>
              </a:spcBef>
              <a:spcAft>
                <a:spcPts val="0"/>
              </a:spcAft>
              <a:buClr>
                <a:schemeClr val="dk1"/>
              </a:buClr>
              <a:buSzPts val="1800"/>
              <a:buFont typeface="Arial"/>
              <a:buChar char="•"/>
              <a:defRPr sz="1800">
                <a:latin typeface="Nunito"/>
                <a:ea typeface="Nunito"/>
                <a:cs typeface="Nunito"/>
                <a:sym typeface="Nunito"/>
              </a:defRPr>
            </a:lvl1pPr>
            <a:lvl2pPr indent="-342900" lvl="1" marL="914400" rtl="0" algn="l">
              <a:lnSpc>
                <a:spcPct val="90000"/>
              </a:lnSpc>
              <a:spcBef>
                <a:spcPts val="400"/>
              </a:spcBef>
              <a:spcAft>
                <a:spcPts val="0"/>
              </a:spcAft>
              <a:buClr>
                <a:schemeClr val="dk1"/>
              </a:buClr>
              <a:buSzPts val="1800"/>
              <a:buChar char="•"/>
              <a:defRPr/>
            </a:lvl2pPr>
            <a:lvl3pPr indent="-323850" lvl="2" marL="1371600" rtl="0" algn="l">
              <a:lnSpc>
                <a:spcPct val="90000"/>
              </a:lnSpc>
              <a:spcBef>
                <a:spcPts val="400"/>
              </a:spcBef>
              <a:spcAft>
                <a:spcPts val="0"/>
              </a:spcAft>
              <a:buClr>
                <a:schemeClr val="dk1"/>
              </a:buClr>
              <a:buSzPts val="15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0" name="Google Shape;120;p8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1" name="Google Shape;121;p8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2" name="Google Shape;122;p8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23" name="Google Shape;123;p86"/>
          <p:cNvGrpSpPr/>
          <p:nvPr/>
        </p:nvGrpSpPr>
        <p:grpSpPr>
          <a:xfrm>
            <a:off x="3599770" y="4739648"/>
            <a:ext cx="1965000" cy="329110"/>
            <a:chOff x="3076828" y="6119929"/>
            <a:chExt cx="2983149" cy="499636"/>
          </a:xfrm>
        </p:grpSpPr>
        <p:pic>
          <p:nvPicPr>
            <p:cNvPr id="124" name="Google Shape;124;p86"/>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25" name="Google Shape;125;p86"/>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sp>
        <p:nvSpPr>
          <p:cNvPr id="126" name="Google Shape;126;p8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4089D7"/>
              </a:buClr>
              <a:buSzPts val="2700"/>
              <a:buFont typeface="Nunito"/>
              <a:buNone/>
              <a:defRPr sz="2700">
                <a:solidFill>
                  <a:srgbClr val="4089D7"/>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27" name="Google Shape;127;p86"/>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28" name="Shape 128"/>
        <p:cNvGrpSpPr/>
        <p:nvPr/>
      </p:nvGrpSpPr>
      <p:grpSpPr>
        <a:xfrm>
          <a:off x="0" y="0"/>
          <a:ext cx="0" cy="0"/>
          <a:chOff x="0" y="0"/>
          <a:chExt cx="0" cy="0"/>
        </a:xfrm>
      </p:grpSpPr>
      <p:pic>
        <p:nvPicPr>
          <p:cNvPr id="129" name="Google Shape;129;p87"/>
          <p:cNvPicPr preferRelativeResize="0"/>
          <p:nvPr/>
        </p:nvPicPr>
        <p:blipFill rotWithShape="1">
          <a:blip r:embed="rId2">
            <a:alphaModFix/>
          </a:blip>
          <a:srcRect b="0" l="0" r="0" t="0"/>
          <a:stretch/>
        </p:blipFill>
        <p:spPr>
          <a:xfrm>
            <a:off x="-13151" y="-49427"/>
            <a:ext cx="9223858" cy="5192928"/>
          </a:xfrm>
          <a:prstGeom prst="rect">
            <a:avLst/>
          </a:prstGeom>
          <a:noFill/>
          <a:ln>
            <a:noFill/>
          </a:ln>
        </p:spPr>
      </p:pic>
      <p:sp>
        <p:nvSpPr>
          <p:cNvPr id="130" name="Google Shape;130;p87"/>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4089D7"/>
              </a:buClr>
              <a:buSzPts val="4100"/>
              <a:buFont typeface="Nunito"/>
              <a:buNone/>
              <a:defRPr sz="41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1" name="Google Shape;131;p87"/>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666666"/>
              </a:buClr>
              <a:buSzPts val="1800"/>
              <a:buNone/>
              <a:defRPr sz="1800">
                <a:solidFill>
                  <a:srgbClr val="666666"/>
                </a:solidFill>
              </a:defRPr>
            </a:lvl1pPr>
            <a:lvl2pPr indent="-228600" lvl="1" marL="914400" rtl="0" algn="l">
              <a:lnSpc>
                <a:spcPct val="90000"/>
              </a:lnSpc>
              <a:spcBef>
                <a:spcPts val="400"/>
              </a:spcBef>
              <a:spcAft>
                <a:spcPts val="0"/>
              </a:spcAft>
              <a:buClr>
                <a:srgbClr val="9E9E9E"/>
              </a:buClr>
              <a:buSzPts val="1500"/>
              <a:buNone/>
              <a:defRPr sz="1500">
                <a:solidFill>
                  <a:srgbClr val="9E9E9E"/>
                </a:solidFill>
              </a:defRPr>
            </a:lvl2pPr>
            <a:lvl3pPr indent="-228600" lvl="2" marL="1371600" rtl="0" algn="l">
              <a:lnSpc>
                <a:spcPct val="90000"/>
              </a:lnSpc>
              <a:spcBef>
                <a:spcPts val="400"/>
              </a:spcBef>
              <a:spcAft>
                <a:spcPts val="0"/>
              </a:spcAft>
              <a:buClr>
                <a:srgbClr val="9E9E9E"/>
              </a:buClr>
              <a:buSzPts val="1400"/>
              <a:buNone/>
              <a:defRPr sz="1400">
                <a:solidFill>
                  <a:srgbClr val="9E9E9E"/>
                </a:solidFill>
              </a:defRPr>
            </a:lvl3pPr>
            <a:lvl4pPr indent="-228600" lvl="3" marL="1828800" rtl="0" algn="l">
              <a:lnSpc>
                <a:spcPct val="90000"/>
              </a:lnSpc>
              <a:spcBef>
                <a:spcPts val="400"/>
              </a:spcBef>
              <a:spcAft>
                <a:spcPts val="0"/>
              </a:spcAft>
              <a:buClr>
                <a:srgbClr val="9E9E9E"/>
              </a:buClr>
              <a:buSzPts val="1200"/>
              <a:buNone/>
              <a:defRPr sz="1200">
                <a:solidFill>
                  <a:srgbClr val="9E9E9E"/>
                </a:solidFill>
              </a:defRPr>
            </a:lvl4pPr>
            <a:lvl5pPr indent="-228600" lvl="4" marL="2286000" rtl="0" algn="l">
              <a:lnSpc>
                <a:spcPct val="90000"/>
              </a:lnSpc>
              <a:spcBef>
                <a:spcPts val="400"/>
              </a:spcBef>
              <a:spcAft>
                <a:spcPts val="0"/>
              </a:spcAft>
              <a:buClr>
                <a:srgbClr val="9E9E9E"/>
              </a:buClr>
              <a:buSzPts val="1200"/>
              <a:buNone/>
              <a:defRPr sz="1200">
                <a:solidFill>
                  <a:srgbClr val="9E9E9E"/>
                </a:solidFill>
              </a:defRPr>
            </a:lvl5pPr>
            <a:lvl6pPr indent="-228600" lvl="5" marL="2743200" rtl="0" algn="l">
              <a:lnSpc>
                <a:spcPct val="90000"/>
              </a:lnSpc>
              <a:spcBef>
                <a:spcPts val="400"/>
              </a:spcBef>
              <a:spcAft>
                <a:spcPts val="0"/>
              </a:spcAft>
              <a:buClr>
                <a:srgbClr val="9E9E9E"/>
              </a:buClr>
              <a:buSzPts val="1200"/>
              <a:buNone/>
              <a:defRPr sz="1200">
                <a:solidFill>
                  <a:srgbClr val="9E9E9E"/>
                </a:solidFill>
              </a:defRPr>
            </a:lvl6pPr>
            <a:lvl7pPr indent="-228600" lvl="6" marL="3200400" rtl="0" algn="l">
              <a:lnSpc>
                <a:spcPct val="90000"/>
              </a:lnSpc>
              <a:spcBef>
                <a:spcPts val="400"/>
              </a:spcBef>
              <a:spcAft>
                <a:spcPts val="0"/>
              </a:spcAft>
              <a:buClr>
                <a:srgbClr val="9E9E9E"/>
              </a:buClr>
              <a:buSzPts val="1200"/>
              <a:buNone/>
              <a:defRPr sz="1200">
                <a:solidFill>
                  <a:srgbClr val="9E9E9E"/>
                </a:solidFill>
              </a:defRPr>
            </a:lvl7pPr>
            <a:lvl8pPr indent="-228600" lvl="7" marL="3657600" rtl="0" algn="l">
              <a:lnSpc>
                <a:spcPct val="90000"/>
              </a:lnSpc>
              <a:spcBef>
                <a:spcPts val="400"/>
              </a:spcBef>
              <a:spcAft>
                <a:spcPts val="0"/>
              </a:spcAft>
              <a:buClr>
                <a:srgbClr val="9E9E9E"/>
              </a:buClr>
              <a:buSzPts val="1200"/>
              <a:buNone/>
              <a:defRPr sz="1200">
                <a:solidFill>
                  <a:srgbClr val="9E9E9E"/>
                </a:solidFill>
              </a:defRPr>
            </a:lvl8pPr>
            <a:lvl9pPr indent="-228600" lvl="8" marL="4114800" rtl="0" algn="l">
              <a:lnSpc>
                <a:spcPct val="90000"/>
              </a:lnSpc>
              <a:spcBef>
                <a:spcPts val="400"/>
              </a:spcBef>
              <a:spcAft>
                <a:spcPts val="0"/>
              </a:spcAft>
              <a:buClr>
                <a:srgbClr val="9E9E9E"/>
              </a:buClr>
              <a:buSzPts val="1200"/>
              <a:buNone/>
              <a:defRPr sz="1200">
                <a:solidFill>
                  <a:srgbClr val="9E9E9E"/>
                </a:solidFill>
              </a:defRPr>
            </a:lvl9pPr>
          </a:lstStyle>
          <a:p/>
        </p:txBody>
      </p:sp>
      <p:sp>
        <p:nvSpPr>
          <p:cNvPr id="132" name="Google Shape;132;p8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3" name="Google Shape;133;p8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4" name="Google Shape;134;p8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35" name="Google Shape;135;p87"/>
          <p:cNvGrpSpPr/>
          <p:nvPr/>
        </p:nvGrpSpPr>
        <p:grpSpPr>
          <a:xfrm>
            <a:off x="3599770" y="4739648"/>
            <a:ext cx="1965000" cy="329110"/>
            <a:chOff x="3076828" y="6119929"/>
            <a:chExt cx="2983149" cy="499636"/>
          </a:xfrm>
        </p:grpSpPr>
        <p:pic>
          <p:nvPicPr>
            <p:cNvPr id="136" name="Google Shape;136;p87"/>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37" name="Google Shape;137;p87"/>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38" name="Google Shape;138;p87"/>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39" name="Shape 139"/>
        <p:cNvGrpSpPr/>
        <p:nvPr/>
      </p:nvGrpSpPr>
      <p:grpSpPr>
        <a:xfrm>
          <a:off x="0" y="0"/>
          <a:ext cx="0" cy="0"/>
          <a:chOff x="0" y="0"/>
          <a:chExt cx="0" cy="0"/>
        </a:xfrm>
      </p:grpSpPr>
      <p:pic>
        <p:nvPicPr>
          <p:cNvPr id="140" name="Google Shape;140;p88"/>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41" name="Google Shape;141;p8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4089D7"/>
              </a:buClr>
              <a:buSzPts val="2700"/>
              <a:buFont typeface="Nunito"/>
              <a:buNone/>
              <a:defRPr sz="27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2" name="Google Shape;142;p88"/>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3" name="Google Shape;143;p88"/>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4" name="Google Shape;144;p8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5" name="Google Shape;145;p8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6" name="Google Shape;146;p8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47" name="Google Shape;147;p88"/>
          <p:cNvGrpSpPr/>
          <p:nvPr/>
        </p:nvGrpSpPr>
        <p:grpSpPr>
          <a:xfrm>
            <a:off x="3599770" y="4739648"/>
            <a:ext cx="1965000" cy="329110"/>
            <a:chOff x="3076828" y="6119929"/>
            <a:chExt cx="2983149" cy="499636"/>
          </a:xfrm>
        </p:grpSpPr>
        <p:pic>
          <p:nvPicPr>
            <p:cNvPr id="148" name="Google Shape;148;p88"/>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49" name="Google Shape;149;p88"/>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50" name="Google Shape;150;p88"/>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151" name="Shape 151"/>
        <p:cNvGrpSpPr/>
        <p:nvPr/>
      </p:nvGrpSpPr>
      <p:grpSpPr>
        <a:xfrm>
          <a:off x="0" y="0"/>
          <a:ext cx="0" cy="0"/>
          <a:chOff x="0" y="0"/>
          <a:chExt cx="0" cy="0"/>
        </a:xfrm>
      </p:grpSpPr>
      <p:sp>
        <p:nvSpPr>
          <p:cNvPr id="152" name="Google Shape;152;p8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3" name="Google Shape;153;p8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4" name="Google Shape;154;p8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pic>
        <p:nvPicPr>
          <p:cNvPr id="155" name="Google Shape;155;p89"/>
          <p:cNvPicPr preferRelativeResize="0"/>
          <p:nvPr/>
        </p:nvPicPr>
        <p:blipFill rotWithShape="1">
          <a:blip r:embed="rId2">
            <a:alphaModFix/>
          </a:blip>
          <a:srcRect b="0" l="0" r="0" t="0"/>
          <a:stretch/>
        </p:blipFill>
        <p:spPr>
          <a:xfrm>
            <a:off x="-2211" y="-37796"/>
            <a:ext cx="9214172" cy="51874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56" name="Shape 156"/>
        <p:cNvGrpSpPr/>
        <p:nvPr/>
      </p:nvGrpSpPr>
      <p:grpSpPr>
        <a:xfrm>
          <a:off x="0" y="0"/>
          <a:ext cx="0" cy="0"/>
          <a:chOff x="0" y="0"/>
          <a:chExt cx="0" cy="0"/>
        </a:xfrm>
      </p:grpSpPr>
      <p:pic>
        <p:nvPicPr>
          <p:cNvPr id="157" name="Google Shape;157;p90"/>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58" name="Google Shape;158;p9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4089D7"/>
              </a:buClr>
              <a:buSzPts val="2700"/>
              <a:buFont typeface="Nunito"/>
              <a:buNone/>
              <a:defRPr sz="27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9" name="Google Shape;159;p9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0" name="Google Shape;160;p9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1" name="Google Shape;161;p9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62" name="Google Shape;162;p90"/>
          <p:cNvGrpSpPr/>
          <p:nvPr/>
        </p:nvGrpSpPr>
        <p:grpSpPr>
          <a:xfrm>
            <a:off x="3599770" y="4739648"/>
            <a:ext cx="1965000" cy="329110"/>
            <a:chOff x="3076828" y="6119929"/>
            <a:chExt cx="2983149" cy="499636"/>
          </a:xfrm>
        </p:grpSpPr>
        <p:pic>
          <p:nvPicPr>
            <p:cNvPr id="163" name="Google Shape;163;p90"/>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64" name="Google Shape;164;p90"/>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65" name="Google Shape;165;p90"/>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66" name="Shape 166"/>
        <p:cNvGrpSpPr/>
        <p:nvPr/>
      </p:nvGrpSpPr>
      <p:grpSpPr>
        <a:xfrm>
          <a:off x="0" y="0"/>
          <a:ext cx="0" cy="0"/>
          <a:chOff x="0" y="0"/>
          <a:chExt cx="0" cy="0"/>
        </a:xfrm>
      </p:grpSpPr>
      <p:pic>
        <p:nvPicPr>
          <p:cNvPr id="167" name="Google Shape;167;p91"/>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68" name="Google Shape;168;p9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rgbClr val="4089D7"/>
              </a:buClr>
              <a:buSzPts val="2100"/>
              <a:buFont typeface="Nunito"/>
              <a:buNone/>
              <a:defRPr sz="21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9" name="Google Shape;169;p91"/>
          <p:cNvSpPr/>
          <p:nvPr>
            <p:ph idx="2" type="pic"/>
          </p:nvPr>
        </p:nvSpPr>
        <p:spPr>
          <a:xfrm>
            <a:off x="3887391" y="740569"/>
            <a:ext cx="4629300" cy="3655200"/>
          </a:xfrm>
          <a:prstGeom prst="rect">
            <a:avLst/>
          </a:prstGeom>
          <a:noFill/>
          <a:ln>
            <a:noFill/>
          </a:ln>
        </p:spPr>
      </p:sp>
      <p:sp>
        <p:nvSpPr>
          <p:cNvPr id="170" name="Google Shape;170;p91"/>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71" name="Google Shape;171;p9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9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3" name="Google Shape;173;p9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74" name="Google Shape;174;p91"/>
          <p:cNvGrpSpPr/>
          <p:nvPr/>
        </p:nvGrpSpPr>
        <p:grpSpPr>
          <a:xfrm>
            <a:off x="3599770" y="4739648"/>
            <a:ext cx="1965000" cy="329110"/>
            <a:chOff x="3076828" y="6119929"/>
            <a:chExt cx="2983149" cy="499636"/>
          </a:xfrm>
        </p:grpSpPr>
        <p:pic>
          <p:nvPicPr>
            <p:cNvPr id="175" name="Google Shape;175;p91"/>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76" name="Google Shape;176;p91"/>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77" name="Google Shape;177;p91"/>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2">
  <p:cSld name="TITLE_3">
    <p:spTree>
      <p:nvGrpSpPr>
        <p:cNvPr id="16" name="Shape 16"/>
        <p:cNvGrpSpPr/>
        <p:nvPr/>
      </p:nvGrpSpPr>
      <p:grpSpPr>
        <a:xfrm>
          <a:off x="0" y="0"/>
          <a:ext cx="0" cy="0"/>
          <a:chOff x="0" y="0"/>
          <a:chExt cx="0" cy="0"/>
        </a:xfrm>
      </p:grpSpPr>
      <p:pic>
        <p:nvPicPr>
          <p:cNvPr id="17" name="Google Shape;17;p77"/>
          <p:cNvPicPr preferRelativeResize="0"/>
          <p:nvPr/>
        </p:nvPicPr>
        <p:blipFill rotWithShape="1">
          <a:blip r:embed="rId2">
            <a:alphaModFix/>
          </a:blip>
          <a:srcRect b="0" l="0" r="0" t="0"/>
          <a:stretch/>
        </p:blipFill>
        <p:spPr>
          <a:xfrm>
            <a:off x="180000" y="240380"/>
            <a:ext cx="1080000" cy="180000"/>
          </a:xfrm>
          <a:prstGeom prst="rect">
            <a:avLst/>
          </a:prstGeom>
          <a:noFill/>
          <a:ln>
            <a:noFill/>
          </a:ln>
        </p:spPr>
      </p:pic>
      <p:sp>
        <p:nvSpPr>
          <p:cNvPr id="18" name="Google Shape;18;p77"/>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2" name="Shape 182"/>
        <p:cNvGrpSpPr/>
        <p:nvPr/>
      </p:nvGrpSpPr>
      <p:grpSpPr>
        <a:xfrm>
          <a:off x="0" y="0"/>
          <a:ext cx="0" cy="0"/>
          <a:chOff x="0" y="0"/>
          <a:chExt cx="0" cy="0"/>
        </a:xfrm>
      </p:grpSpPr>
      <p:sp>
        <p:nvSpPr>
          <p:cNvPr id="183" name="Google Shape;183;p9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84" name="Google Shape;184;p9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5" name="Google Shape;185;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6" name="Shape 186"/>
        <p:cNvGrpSpPr/>
        <p:nvPr/>
      </p:nvGrpSpPr>
      <p:grpSpPr>
        <a:xfrm>
          <a:off x="0" y="0"/>
          <a:ext cx="0" cy="0"/>
          <a:chOff x="0" y="0"/>
          <a:chExt cx="0" cy="0"/>
        </a:xfrm>
      </p:grpSpPr>
      <p:sp>
        <p:nvSpPr>
          <p:cNvPr id="187" name="Google Shape;187;p9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88" name="Google Shape;188;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9" name="Shape 189"/>
        <p:cNvGrpSpPr/>
        <p:nvPr/>
      </p:nvGrpSpPr>
      <p:grpSpPr>
        <a:xfrm>
          <a:off x="0" y="0"/>
          <a:ext cx="0" cy="0"/>
          <a:chOff x="0" y="0"/>
          <a:chExt cx="0" cy="0"/>
        </a:xfrm>
      </p:grpSpPr>
      <p:sp>
        <p:nvSpPr>
          <p:cNvPr id="190" name="Google Shape;190;p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91" name="Google Shape;191;p9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92" name="Google Shape;192;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3" name="Shape 193"/>
        <p:cNvGrpSpPr/>
        <p:nvPr/>
      </p:nvGrpSpPr>
      <p:grpSpPr>
        <a:xfrm>
          <a:off x="0" y="0"/>
          <a:ext cx="0" cy="0"/>
          <a:chOff x="0" y="0"/>
          <a:chExt cx="0" cy="0"/>
        </a:xfrm>
      </p:grpSpPr>
      <p:sp>
        <p:nvSpPr>
          <p:cNvPr id="194" name="Google Shape;194;p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95" name="Google Shape;195;p9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96" name="Google Shape;196;p9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97" name="Google Shape;197;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8" name="Shape 198"/>
        <p:cNvGrpSpPr/>
        <p:nvPr/>
      </p:nvGrpSpPr>
      <p:grpSpPr>
        <a:xfrm>
          <a:off x="0" y="0"/>
          <a:ext cx="0" cy="0"/>
          <a:chOff x="0" y="0"/>
          <a:chExt cx="0" cy="0"/>
        </a:xfrm>
      </p:grpSpPr>
      <p:sp>
        <p:nvSpPr>
          <p:cNvPr id="199" name="Google Shape;199;p9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0" name="Google Shape;200;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1" name="Shape 201"/>
        <p:cNvGrpSpPr/>
        <p:nvPr/>
      </p:nvGrpSpPr>
      <p:grpSpPr>
        <a:xfrm>
          <a:off x="0" y="0"/>
          <a:ext cx="0" cy="0"/>
          <a:chOff x="0" y="0"/>
          <a:chExt cx="0" cy="0"/>
        </a:xfrm>
      </p:grpSpPr>
      <p:sp>
        <p:nvSpPr>
          <p:cNvPr id="202" name="Google Shape;202;p9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03" name="Google Shape;203;p9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04" name="Google Shape;204;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5" name="Shape 205"/>
        <p:cNvGrpSpPr/>
        <p:nvPr/>
      </p:nvGrpSpPr>
      <p:grpSpPr>
        <a:xfrm>
          <a:off x="0" y="0"/>
          <a:ext cx="0" cy="0"/>
          <a:chOff x="0" y="0"/>
          <a:chExt cx="0" cy="0"/>
        </a:xfrm>
      </p:grpSpPr>
      <p:sp>
        <p:nvSpPr>
          <p:cNvPr id="206" name="Google Shape;206;p9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207" name="Google Shape;207;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8" name="Shape 208"/>
        <p:cNvGrpSpPr/>
        <p:nvPr/>
      </p:nvGrpSpPr>
      <p:grpSpPr>
        <a:xfrm>
          <a:off x="0" y="0"/>
          <a:ext cx="0" cy="0"/>
          <a:chOff x="0" y="0"/>
          <a:chExt cx="0" cy="0"/>
        </a:xfrm>
      </p:grpSpPr>
      <p:sp>
        <p:nvSpPr>
          <p:cNvPr id="209" name="Google Shape;209;p10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0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211" name="Google Shape;211;p10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2" name="Google Shape;212;p10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213" name="Google Shape;213;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4" name="Shape 214"/>
        <p:cNvGrpSpPr/>
        <p:nvPr/>
      </p:nvGrpSpPr>
      <p:grpSpPr>
        <a:xfrm>
          <a:off x="0" y="0"/>
          <a:ext cx="0" cy="0"/>
          <a:chOff x="0" y="0"/>
          <a:chExt cx="0" cy="0"/>
        </a:xfrm>
      </p:grpSpPr>
      <p:sp>
        <p:nvSpPr>
          <p:cNvPr id="215" name="Google Shape;215;p10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16" name="Google Shape;216;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sp>
        <p:nvSpPr>
          <p:cNvPr id="218" name="Google Shape;218;p10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219" name="Google Shape;219;p10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220" name="Google Shape;220;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type="title">
  <p:cSld name="TITLE">
    <p:spTree>
      <p:nvGrpSpPr>
        <p:cNvPr id="19" name="Shape 19"/>
        <p:cNvGrpSpPr/>
        <p:nvPr/>
      </p:nvGrpSpPr>
      <p:grpSpPr>
        <a:xfrm>
          <a:off x="0" y="0"/>
          <a:ext cx="0" cy="0"/>
          <a:chOff x="0" y="0"/>
          <a:chExt cx="0" cy="0"/>
        </a:xfrm>
      </p:grpSpPr>
      <p:pic>
        <p:nvPicPr>
          <p:cNvPr id="20" name="Google Shape;20;p78"/>
          <p:cNvPicPr preferRelativeResize="0"/>
          <p:nvPr/>
        </p:nvPicPr>
        <p:blipFill rotWithShape="1">
          <a:blip r:embed="rId2">
            <a:alphaModFix/>
          </a:blip>
          <a:srcRect b="0" l="0" r="0" t="0"/>
          <a:stretch/>
        </p:blipFill>
        <p:spPr>
          <a:xfrm>
            <a:off x="180000" y="240380"/>
            <a:ext cx="1080000" cy="180000"/>
          </a:xfrm>
          <a:prstGeom prst="rect">
            <a:avLst/>
          </a:prstGeom>
          <a:noFill/>
          <a:ln>
            <a:noFill/>
          </a:ln>
        </p:spPr>
      </p:pic>
      <p:sp>
        <p:nvSpPr>
          <p:cNvPr id="21" name="Google Shape;21;p78"/>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515151"/>
                </a:solidFill>
                <a:latin typeface="Nunito ExtraLight"/>
                <a:ea typeface="Nunito ExtraLight"/>
                <a:cs typeface="Nunito ExtraLight"/>
                <a:sym typeface="Nunito ExtraLight"/>
              </a:rPr>
              <a:t>We connect to the information</a:t>
            </a:r>
            <a:endParaRPr b="0" i="0" sz="900" u="none" cap="none" strike="noStrike">
              <a:solidFill>
                <a:srgbClr val="515151"/>
              </a:solidFill>
              <a:latin typeface="Nunito ExtraLight"/>
              <a:ea typeface="Nunito ExtraLight"/>
              <a:cs typeface="Nunito ExtraLight"/>
              <a:sym typeface="Nunito ExtraLight"/>
            </a:endParaRPr>
          </a:p>
        </p:txBody>
      </p:sp>
      <p:sp>
        <p:nvSpPr>
          <p:cNvPr id="22" name="Google Shape;22;p78"/>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1" name="Shape 221"/>
        <p:cNvGrpSpPr/>
        <p:nvPr/>
      </p:nvGrpSpPr>
      <p:grpSpPr>
        <a:xfrm>
          <a:off x="0" y="0"/>
          <a:ext cx="0" cy="0"/>
          <a:chOff x="0" y="0"/>
          <a:chExt cx="0" cy="0"/>
        </a:xfrm>
      </p:grpSpPr>
      <p:sp>
        <p:nvSpPr>
          <p:cNvPr id="222" name="Google Shape;222;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1">
  <p:cSld name="TITLE_2">
    <p:spTree>
      <p:nvGrpSpPr>
        <p:cNvPr id="23" name="Shape 23"/>
        <p:cNvGrpSpPr/>
        <p:nvPr/>
      </p:nvGrpSpPr>
      <p:grpSpPr>
        <a:xfrm>
          <a:off x="0" y="0"/>
          <a:ext cx="0" cy="0"/>
          <a:chOff x="0" y="0"/>
          <a:chExt cx="0" cy="0"/>
        </a:xfrm>
      </p:grpSpPr>
      <p:sp>
        <p:nvSpPr>
          <p:cNvPr id="24" name="Google Shape;24;p79"/>
          <p:cNvSpPr/>
          <p:nvPr/>
        </p:nvSpPr>
        <p:spPr>
          <a:xfrm>
            <a:off x="7975" y="-7975"/>
            <a:ext cx="9144000" cy="5143500"/>
          </a:xfrm>
          <a:prstGeom prst="rect">
            <a:avLst/>
          </a:prstGeom>
          <a:solidFill>
            <a:srgbClr val="515151"/>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25" name="Google Shape;25;p79"/>
          <p:cNvPicPr preferRelativeResize="0"/>
          <p:nvPr/>
        </p:nvPicPr>
        <p:blipFill rotWithShape="1">
          <a:blip r:embed="rId2">
            <a:alphaModFix/>
          </a:blip>
          <a:srcRect b="0" l="0" r="0" t="0"/>
          <a:stretch/>
        </p:blipFill>
        <p:spPr>
          <a:xfrm>
            <a:off x="180000" y="248405"/>
            <a:ext cx="180000" cy="180000"/>
          </a:xfrm>
          <a:prstGeom prst="rect">
            <a:avLst/>
          </a:prstGeom>
          <a:noFill/>
          <a:ln>
            <a:noFill/>
          </a:ln>
        </p:spPr>
      </p:pic>
      <p:sp>
        <p:nvSpPr>
          <p:cNvPr id="26" name="Google Shape;26;p79"/>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FFFFFF"/>
                </a:solidFill>
                <a:latin typeface="Nunito ExtraLight"/>
                <a:ea typeface="Nunito ExtraLight"/>
                <a:cs typeface="Nunito ExtraLight"/>
                <a:sym typeface="Nunito ExtraLight"/>
              </a:rPr>
              <a:t>Conectamos a la información</a:t>
            </a:r>
            <a:endParaRPr b="0" i="0" sz="900" u="none" cap="none" strike="noStrike">
              <a:solidFill>
                <a:srgbClr val="FFFFFF"/>
              </a:solidFill>
              <a:latin typeface="Nunito ExtraLight"/>
              <a:ea typeface="Nunito ExtraLight"/>
              <a:cs typeface="Nunito ExtraLight"/>
              <a:sym typeface="Nunito ExtraLight"/>
            </a:endParaRPr>
          </a:p>
        </p:txBody>
      </p:sp>
      <p:sp>
        <p:nvSpPr>
          <p:cNvPr id="27" name="Google Shape;27;p79"/>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1 1">
  <p:cSld name="TITLE_2_1">
    <p:spTree>
      <p:nvGrpSpPr>
        <p:cNvPr id="28" name="Shape 28"/>
        <p:cNvGrpSpPr/>
        <p:nvPr/>
      </p:nvGrpSpPr>
      <p:grpSpPr>
        <a:xfrm>
          <a:off x="0" y="0"/>
          <a:ext cx="0" cy="0"/>
          <a:chOff x="0" y="0"/>
          <a:chExt cx="0" cy="0"/>
        </a:xfrm>
      </p:grpSpPr>
      <p:sp>
        <p:nvSpPr>
          <p:cNvPr id="29" name="Google Shape;29;p80"/>
          <p:cNvSpPr/>
          <p:nvPr/>
        </p:nvSpPr>
        <p:spPr>
          <a:xfrm>
            <a:off x="7975" y="-7975"/>
            <a:ext cx="9144000" cy="5143500"/>
          </a:xfrm>
          <a:prstGeom prst="rect">
            <a:avLst/>
          </a:prstGeom>
          <a:solidFill>
            <a:srgbClr val="74A2D1"/>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0" name="Google Shape;30;p80"/>
          <p:cNvPicPr preferRelativeResize="0"/>
          <p:nvPr/>
        </p:nvPicPr>
        <p:blipFill rotWithShape="1">
          <a:blip r:embed="rId2">
            <a:alphaModFix/>
          </a:blip>
          <a:srcRect b="0" l="0" r="0" t="0"/>
          <a:stretch/>
        </p:blipFill>
        <p:spPr>
          <a:xfrm>
            <a:off x="180000" y="248405"/>
            <a:ext cx="180000" cy="180000"/>
          </a:xfrm>
          <a:prstGeom prst="rect">
            <a:avLst/>
          </a:prstGeom>
          <a:noFill/>
          <a:ln>
            <a:noFill/>
          </a:ln>
        </p:spPr>
      </p:pic>
      <p:sp>
        <p:nvSpPr>
          <p:cNvPr id="31" name="Google Shape;31;p80"/>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FFFFFF"/>
                </a:solidFill>
                <a:latin typeface="Nunito ExtraLight"/>
                <a:ea typeface="Nunito ExtraLight"/>
                <a:cs typeface="Nunito ExtraLight"/>
                <a:sym typeface="Nunito ExtraLight"/>
              </a:rPr>
              <a:t>Conectamos a la información</a:t>
            </a:r>
            <a:endParaRPr b="0" i="0" sz="900" u="none" cap="none" strike="noStrike">
              <a:solidFill>
                <a:srgbClr val="FFFFFF"/>
              </a:solidFill>
              <a:latin typeface="Nunito ExtraLight"/>
              <a:ea typeface="Nunito ExtraLight"/>
              <a:cs typeface="Nunito ExtraLight"/>
              <a:sym typeface="Nunito ExtraLight"/>
            </a:endParaRPr>
          </a:p>
        </p:txBody>
      </p:sp>
      <p:sp>
        <p:nvSpPr>
          <p:cNvPr id="32" name="Google Shape;32;p80"/>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interior">
  <p:cSld name="Contenido interior">
    <p:spTree>
      <p:nvGrpSpPr>
        <p:cNvPr id="33" name="Shape 33"/>
        <p:cNvGrpSpPr/>
        <p:nvPr/>
      </p:nvGrpSpPr>
      <p:grpSpPr>
        <a:xfrm>
          <a:off x="0" y="0"/>
          <a:ext cx="0" cy="0"/>
          <a:chOff x="0" y="0"/>
          <a:chExt cx="0" cy="0"/>
        </a:xfrm>
      </p:grpSpPr>
      <p:sp>
        <p:nvSpPr>
          <p:cNvPr id="34" name="Google Shape;34;p81"/>
          <p:cNvSpPr txBox="1"/>
          <p:nvPr/>
        </p:nvSpPr>
        <p:spPr>
          <a:xfrm>
            <a:off x="6094800" y="290995"/>
            <a:ext cx="2295000" cy="1374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900"/>
              <a:buFont typeface="Arial"/>
              <a:buNone/>
            </a:pPr>
            <a:r>
              <a:rPr b="0" i="0" lang="es-ES" sz="900" u="none" cap="none" strike="noStrike">
                <a:solidFill>
                  <a:srgbClr val="515151"/>
                </a:solidFill>
                <a:latin typeface="Nunito ExtraLight"/>
                <a:ea typeface="Nunito ExtraLight"/>
                <a:cs typeface="Nunito ExtraLight"/>
                <a:sym typeface="Nunito ExtraLight"/>
              </a:rPr>
              <a:t>DOT Hotels - Resultados de búsqueda</a:t>
            </a:r>
            <a:endParaRPr b="0" i="0" sz="900" u="none" cap="none" strike="noStrike">
              <a:solidFill>
                <a:srgbClr val="515151"/>
              </a:solidFill>
              <a:latin typeface="Nunito ExtraLight"/>
              <a:ea typeface="Nunito ExtraLight"/>
              <a:cs typeface="Nunito ExtraLight"/>
              <a:sym typeface="Nunito ExtraLight"/>
            </a:endParaRPr>
          </a:p>
        </p:txBody>
      </p:sp>
      <p:sp>
        <p:nvSpPr>
          <p:cNvPr id="35" name="Google Shape;35;p81"/>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pic>
        <p:nvPicPr>
          <p:cNvPr id="36" name="Google Shape;36;p81"/>
          <p:cNvPicPr preferRelativeResize="0"/>
          <p:nvPr/>
        </p:nvPicPr>
        <p:blipFill rotWithShape="1">
          <a:blip r:embed="rId2">
            <a:alphaModFix/>
          </a:blip>
          <a:srcRect b="0" l="0" r="0" t="0"/>
          <a:stretch/>
        </p:blipFill>
        <p:spPr>
          <a:xfrm>
            <a:off x="180000" y="248405"/>
            <a:ext cx="180000" cy="180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mas redes">
  <p:cSld name="CUSTOM">
    <p:spTree>
      <p:nvGrpSpPr>
        <p:cNvPr id="37" name="Shape 37"/>
        <p:cNvGrpSpPr/>
        <p:nvPr/>
      </p:nvGrpSpPr>
      <p:grpSpPr>
        <a:xfrm>
          <a:off x="0" y="0"/>
          <a:ext cx="0" cy="0"/>
          <a:chOff x="0" y="0"/>
          <a:chExt cx="0" cy="0"/>
        </a:xfrm>
      </p:grpSpPr>
      <p:grpSp>
        <p:nvGrpSpPr>
          <p:cNvPr id="38" name="Google Shape;38;p82"/>
          <p:cNvGrpSpPr/>
          <p:nvPr/>
        </p:nvGrpSpPr>
        <p:grpSpPr>
          <a:xfrm>
            <a:off x="1670402" y="4712397"/>
            <a:ext cx="5803197" cy="180000"/>
            <a:chOff x="2531757" y="9424819"/>
            <a:chExt cx="11606393" cy="360000"/>
          </a:xfrm>
        </p:grpSpPr>
        <p:pic>
          <p:nvPicPr>
            <p:cNvPr id="39" name="Google Shape;39;p82">
              <a:hlinkClick r:id="rId2"/>
            </p:cNvPr>
            <p:cNvPicPr preferRelativeResize="0"/>
            <p:nvPr/>
          </p:nvPicPr>
          <p:blipFill rotWithShape="1">
            <a:blip r:embed="rId3">
              <a:alphaModFix/>
            </a:blip>
            <a:srcRect b="0" l="0" r="0" t="0"/>
            <a:stretch/>
          </p:blipFill>
          <p:spPr>
            <a:xfrm>
              <a:off x="2531757" y="9424819"/>
              <a:ext cx="364768" cy="360000"/>
            </a:xfrm>
            <a:prstGeom prst="rect">
              <a:avLst/>
            </a:prstGeom>
            <a:noFill/>
            <a:ln>
              <a:noFill/>
            </a:ln>
          </p:spPr>
        </p:pic>
        <p:sp>
          <p:nvSpPr>
            <p:cNvPr id="40" name="Google Shape;40;p82"/>
            <p:cNvSpPr txBox="1"/>
            <p:nvPr/>
          </p:nvSpPr>
          <p:spPr>
            <a:xfrm>
              <a:off x="2909175" y="9424819"/>
              <a:ext cx="12879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4">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41" name="Google Shape;41;p82">
              <a:hlinkClick r:id="rId5"/>
            </p:cNvPr>
            <p:cNvPicPr preferRelativeResize="0"/>
            <p:nvPr/>
          </p:nvPicPr>
          <p:blipFill rotWithShape="1">
            <a:blip r:embed="rId6">
              <a:alphaModFix/>
            </a:blip>
            <a:srcRect b="0" l="0" r="0" t="0"/>
            <a:stretch/>
          </p:blipFill>
          <p:spPr>
            <a:xfrm>
              <a:off x="4209730" y="9424819"/>
              <a:ext cx="364768" cy="360000"/>
            </a:xfrm>
            <a:prstGeom prst="rect">
              <a:avLst/>
            </a:prstGeom>
            <a:noFill/>
            <a:ln>
              <a:noFill/>
            </a:ln>
          </p:spPr>
        </p:pic>
        <p:sp>
          <p:nvSpPr>
            <p:cNvPr id="42" name="Google Shape;42;p82"/>
            <p:cNvSpPr txBox="1"/>
            <p:nvPr/>
          </p:nvSpPr>
          <p:spPr>
            <a:xfrm>
              <a:off x="4569950" y="9424819"/>
              <a:ext cx="14802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7">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43" name="Google Shape;43;p82">
              <a:hlinkClick r:id="rId8"/>
            </p:cNvPr>
            <p:cNvPicPr preferRelativeResize="0"/>
            <p:nvPr/>
          </p:nvPicPr>
          <p:blipFill rotWithShape="1">
            <a:blip r:embed="rId9">
              <a:alphaModFix/>
            </a:blip>
            <a:srcRect b="0" l="0" r="0" t="0"/>
            <a:stretch/>
          </p:blipFill>
          <p:spPr>
            <a:xfrm>
              <a:off x="6050141" y="9425579"/>
              <a:ext cx="364768" cy="358479"/>
            </a:xfrm>
            <a:prstGeom prst="rect">
              <a:avLst/>
            </a:prstGeom>
            <a:noFill/>
            <a:ln>
              <a:noFill/>
            </a:ln>
          </p:spPr>
        </p:pic>
        <p:sp>
          <p:nvSpPr>
            <p:cNvPr id="44" name="Google Shape;44;p82"/>
            <p:cNvSpPr txBox="1"/>
            <p:nvPr/>
          </p:nvSpPr>
          <p:spPr>
            <a:xfrm>
              <a:off x="6393025" y="9424819"/>
              <a:ext cx="16815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10">
                    <a:extLst>
                      <a:ext uri="{A12FA001-AC4F-418D-AE19-62706E023703}">
                        <ahyp:hlinkClr val="tx"/>
                      </a:ext>
                    </a:extLst>
                  </a:hlinkClick>
                </a:rPr>
                <a:t>@cmstreambe</a:t>
              </a:r>
              <a:endParaRPr b="0" i="0" sz="800" u="none" cap="none" strike="noStrike">
                <a:solidFill>
                  <a:srgbClr val="515151"/>
                </a:solidFill>
                <a:latin typeface="Nunito"/>
                <a:ea typeface="Nunito"/>
                <a:cs typeface="Nunito"/>
                <a:sym typeface="Nunito"/>
              </a:endParaRPr>
            </a:p>
          </p:txBody>
        </p:sp>
        <p:pic>
          <p:nvPicPr>
            <p:cNvPr id="45" name="Google Shape;45;p82"/>
            <p:cNvPicPr preferRelativeResize="0"/>
            <p:nvPr/>
          </p:nvPicPr>
          <p:blipFill rotWithShape="1">
            <a:blip r:embed="rId11">
              <a:alphaModFix/>
            </a:blip>
            <a:srcRect b="0" l="0" r="0" t="0"/>
            <a:stretch/>
          </p:blipFill>
          <p:spPr>
            <a:xfrm>
              <a:off x="8072864" y="9424819"/>
              <a:ext cx="364768" cy="360000"/>
            </a:xfrm>
            <a:prstGeom prst="rect">
              <a:avLst/>
            </a:prstGeom>
            <a:noFill/>
            <a:ln>
              <a:noFill/>
            </a:ln>
          </p:spPr>
        </p:pic>
        <p:sp>
          <p:nvSpPr>
            <p:cNvPr id="46" name="Google Shape;46;p82"/>
            <p:cNvSpPr txBox="1"/>
            <p:nvPr/>
          </p:nvSpPr>
          <p:spPr>
            <a:xfrm>
              <a:off x="8469375" y="9424819"/>
              <a:ext cx="21681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latin typeface="Nunito"/>
                  <a:ea typeface="Nunito"/>
                  <a:cs typeface="Nunito"/>
                  <a:sym typeface="Nunito"/>
                </a:rPr>
                <a:t>info@streambe.com</a:t>
              </a:r>
              <a:endParaRPr b="0" i="0" sz="800" u="none" cap="none" strike="noStrike">
                <a:solidFill>
                  <a:srgbClr val="515151"/>
                </a:solidFill>
                <a:latin typeface="Nunito"/>
                <a:ea typeface="Nunito"/>
                <a:cs typeface="Nunito"/>
                <a:sym typeface="Nunito"/>
              </a:endParaRPr>
            </a:p>
          </p:txBody>
        </p:sp>
        <p:pic>
          <p:nvPicPr>
            <p:cNvPr id="47" name="Google Shape;47;p82"/>
            <p:cNvPicPr preferRelativeResize="0"/>
            <p:nvPr/>
          </p:nvPicPr>
          <p:blipFill rotWithShape="1">
            <a:blip r:embed="rId12">
              <a:alphaModFix/>
            </a:blip>
            <a:srcRect b="0" l="0" r="0" t="0"/>
            <a:stretch/>
          </p:blipFill>
          <p:spPr>
            <a:xfrm>
              <a:off x="10637470" y="9424819"/>
              <a:ext cx="364768" cy="360000"/>
            </a:xfrm>
            <a:prstGeom prst="rect">
              <a:avLst/>
            </a:prstGeom>
            <a:noFill/>
            <a:ln>
              <a:noFill/>
            </a:ln>
          </p:spPr>
        </p:pic>
        <p:sp>
          <p:nvSpPr>
            <p:cNvPr id="48" name="Google Shape;48;p82"/>
            <p:cNvSpPr txBox="1"/>
            <p:nvPr/>
          </p:nvSpPr>
          <p:spPr>
            <a:xfrm>
              <a:off x="11002250" y="9469069"/>
              <a:ext cx="3135900" cy="2715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latin typeface="Nunito"/>
                  <a:ea typeface="Nunito"/>
                  <a:cs typeface="Nunito"/>
                  <a:sym typeface="Nunito"/>
                </a:rPr>
                <a:t>Tucumán 781, 5to piso, CABA</a:t>
              </a:r>
              <a:endParaRPr b="0" i="0" sz="800" u="none" cap="none" strike="noStrike">
                <a:solidFill>
                  <a:srgbClr val="515151"/>
                </a:solidFill>
                <a:latin typeface="Nunito"/>
                <a:ea typeface="Nunito"/>
                <a:cs typeface="Nunito"/>
                <a:sym typeface="Nunito"/>
              </a:endParaRPr>
            </a:p>
          </p:txBody>
        </p:sp>
      </p:grpSp>
      <p:pic>
        <p:nvPicPr>
          <p:cNvPr id="49" name="Google Shape;49;p82"/>
          <p:cNvPicPr preferRelativeResize="0"/>
          <p:nvPr/>
        </p:nvPicPr>
        <p:blipFill rotWithShape="1">
          <a:blip r:embed="rId13">
            <a:alphaModFix/>
          </a:blip>
          <a:srcRect b="0" l="0" r="0" t="0"/>
          <a:stretch/>
        </p:blipFill>
        <p:spPr>
          <a:xfrm>
            <a:off x="180000" y="240380"/>
            <a:ext cx="1080000" cy="180000"/>
          </a:xfrm>
          <a:prstGeom prst="rect">
            <a:avLst/>
          </a:prstGeom>
          <a:noFill/>
          <a:ln>
            <a:noFill/>
          </a:ln>
        </p:spPr>
      </p:pic>
      <p:sp>
        <p:nvSpPr>
          <p:cNvPr id="50" name="Google Shape;50;p82"/>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515151"/>
                </a:solidFill>
                <a:latin typeface="Nunito ExtraLight"/>
                <a:ea typeface="Nunito ExtraLight"/>
                <a:cs typeface="Nunito ExtraLight"/>
                <a:sym typeface="Nunito ExtraLight"/>
              </a:rPr>
              <a:t>Conectamos a la información</a:t>
            </a:r>
            <a:endParaRPr b="0" i="0" sz="900" u="none" cap="none" strike="noStrike">
              <a:solidFill>
                <a:srgbClr val="515151"/>
              </a:solidFill>
              <a:latin typeface="Nunito ExtraLight"/>
              <a:ea typeface="Nunito ExtraLight"/>
              <a:cs typeface="Nunito ExtraLight"/>
              <a:sym typeface="Nunito ExtraLight"/>
            </a:endParaRPr>
          </a:p>
        </p:txBody>
      </p:sp>
      <p:sp>
        <p:nvSpPr>
          <p:cNvPr id="51" name="Google Shape;51;p82"/>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mas redes">
  <p:cSld name="TITLE_1">
    <p:spTree>
      <p:nvGrpSpPr>
        <p:cNvPr id="52" name="Shape 52"/>
        <p:cNvGrpSpPr/>
        <p:nvPr/>
      </p:nvGrpSpPr>
      <p:grpSpPr>
        <a:xfrm>
          <a:off x="0" y="0"/>
          <a:ext cx="0" cy="0"/>
          <a:chOff x="0" y="0"/>
          <a:chExt cx="0" cy="0"/>
        </a:xfrm>
      </p:grpSpPr>
      <p:grpSp>
        <p:nvGrpSpPr>
          <p:cNvPr id="53" name="Google Shape;53;p83"/>
          <p:cNvGrpSpPr/>
          <p:nvPr/>
        </p:nvGrpSpPr>
        <p:grpSpPr>
          <a:xfrm>
            <a:off x="1670402" y="4712397"/>
            <a:ext cx="5803197" cy="180000"/>
            <a:chOff x="2531757" y="9424819"/>
            <a:chExt cx="11606393" cy="360000"/>
          </a:xfrm>
        </p:grpSpPr>
        <p:pic>
          <p:nvPicPr>
            <p:cNvPr id="54" name="Google Shape;54;p83">
              <a:hlinkClick r:id="rId2"/>
            </p:cNvPr>
            <p:cNvPicPr preferRelativeResize="0"/>
            <p:nvPr/>
          </p:nvPicPr>
          <p:blipFill rotWithShape="1">
            <a:blip r:embed="rId3">
              <a:alphaModFix/>
            </a:blip>
            <a:srcRect b="0" l="0" r="0" t="0"/>
            <a:stretch/>
          </p:blipFill>
          <p:spPr>
            <a:xfrm>
              <a:off x="2531757" y="9424819"/>
              <a:ext cx="364768" cy="360000"/>
            </a:xfrm>
            <a:prstGeom prst="rect">
              <a:avLst/>
            </a:prstGeom>
            <a:noFill/>
            <a:ln>
              <a:noFill/>
            </a:ln>
          </p:spPr>
        </p:pic>
        <p:sp>
          <p:nvSpPr>
            <p:cNvPr id="55" name="Google Shape;55;p83"/>
            <p:cNvSpPr txBox="1"/>
            <p:nvPr/>
          </p:nvSpPr>
          <p:spPr>
            <a:xfrm>
              <a:off x="2909175" y="9424819"/>
              <a:ext cx="12879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4">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56" name="Google Shape;56;p83">
              <a:hlinkClick r:id="rId5"/>
            </p:cNvPr>
            <p:cNvPicPr preferRelativeResize="0"/>
            <p:nvPr/>
          </p:nvPicPr>
          <p:blipFill rotWithShape="1">
            <a:blip r:embed="rId6">
              <a:alphaModFix/>
            </a:blip>
            <a:srcRect b="0" l="0" r="0" t="0"/>
            <a:stretch/>
          </p:blipFill>
          <p:spPr>
            <a:xfrm>
              <a:off x="4209730" y="9424819"/>
              <a:ext cx="364768" cy="360000"/>
            </a:xfrm>
            <a:prstGeom prst="rect">
              <a:avLst/>
            </a:prstGeom>
            <a:noFill/>
            <a:ln>
              <a:noFill/>
            </a:ln>
          </p:spPr>
        </p:pic>
        <p:sp>
          <p:nvSpPr>
            <p:cNvPr id="57" name="Google Shape;57;p83"/>
            <p:cNvSpPr txBox="1"/>
            <p:nvPr/>
          </p:nvSpPr>
          <p:spPr>
            <a:xfrm>
              <a:off x="4569950" y="9424819"/>
              <a:ext cx="14802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7">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58" name="Google Shape;58;p83">
              <a:hlinkClick r:id="rId8"/>
            </p:cNvPr>
            <p:cNvPicPr preferRelativeResize="0"/>
            <p:nvPr/>
          </p:nvPicPr>
          <p:blipFill rotWithShape="1">
            <a:blip r:embed="rId9">
              <a:alphaModFix/>
            </a:blip>
            <a:srcRect b="0" l="0" r="0" t="0"/>
            <a:stretch/>
          </p:blipFill>
          <p:spPr>
            <a:xfrm>
              <a:off x="6050141" y="9425579"/>
              <a:ext cx="364768" cy="358479"/>
            </a:xfrm>
            <a:prstGeom prst="rect">
              <a:avLst/>
            </a:prstGeom>
            <a:noFill/>
            <a:ln>
              <a:noFill/>
            </a:ln>
          </p:spPr>
        </p:pic>
        <p:sp>
          <p:nvSpPr>
            <p:cNvPr id="59" name="Google Shape;59;p83"/>
            <p:cNvSpPr txBox="1"/>
            <p:nvPr/>
          </p:nvSpPr>
          <p:spPr>
            <a:xfrm>
              <a:off x="6393025" y="9424819"/>
              <a:ext cx="16815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10">
                    <a:extLst>
                      <a:ext uri="{A12FA001-AC4F-418D-AE19-62706E023703}">
                        <ahyp:hlinkClr val="tx"/>
                      </a:ext>
                    </a:extLst>
                  </a:hlinkClick>
                </a:rPr>
                <a:t>@cmstreambe</a:t>
              </a:r>
              <a:endParaRPr b="0" i="0" sz="800" u="none" cap="none" strike="noStrike">
                <a:solidFill>
                  <a:srgbClr val="515151"/>
                </a:solidFill>
                <a:latin typeface="Nunito"/>
                <a:ea typeface="Nunito"/>
                <a:cs typeface="Nunito"/>
                <a:sym typeface="Nunito"/>
              </a:endParaRPr>
            </a:p>
          </p:txBody>
        </p:sp>
        <p:pic>
          <p:nvPicPr>
            <p:cNvPr id="60" name="Google Shape;60;p83"/>
            <p:cNvPicPr preferRelativeResize="0"/>
            <p:nvPr/>
          </p:nvPicPr>
          <p:blipFill rotWithShape="1">
            <a:blip r:embed="rId11">
              <a:alphaModFix/>
            </a:blip>
            <a:srcRect b="0" l="0" r="0" t="0"/>
            <a:stretch/>
          </p:blipFill>
          <p:spPr>
            <a:xfrm>
              <a:off x="8072864" y="9424819"/>
              <a:ext cx="364768" cy="360000"/>
            </a:xfrm>
            <a:prstGeom prst="rect">
              <a:avLst/>
            </a:prstGeom>
            <a:noFill/>
            <a:ln>
              <a:noFill/>
            </a:ln>
          </p:spPr>
        </p:pic>
        <p:sp>
          <p:nvSpPr>
            <p:cNvPr id="61" name="Google Shape;61;p83"/>
            <p:cNvSpPr txBox="1"/>
            <p:nvPr/>
          </p:nvSpPr>
          <p:spPr>
            <a:xfrm>
              <a:off x="8469375" y="9424819"/>
              <a:ext cx="21681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latin typeface="Nunito"/>
                  <a:ea typeface="Nunito"/>
                  <a:cs typeface="Nunito"/>
                  <a:sym typeface="Nunito"/>
                </a:rPr>
                <a:t>info@streambe.com</a:t>
              </a:r>
              <a:endParaRPr b="0" i="0" sz="800" u="none" cap="none" strike="noStrike">
                <a:solidFill>
                  <a:srgbClr val="515151"/>
                </a:solidFill>
                <a:latin typeface="Nunito"/>
                <a:ea typeface="Nunito"/>
                <a:cs typeface="Nunito"/>
                <a:sym typeface="Nunito"/>
              </a:endParaRPr>
            </a:p>
          </p:txBody>
        </p:sp>
        <p:pic>
          <p:nvPicPr>
            <p:cNvPr id="62" name="Google Shape;62;p83"/>
            <p:cNvPicPr preferRelativeResize="0"/>
            <p:nvPr/>
          </p:nvPicPr>
          <p:blipFill rotWithShape="1">
            <a:blip r:embed="rId12">
              <a:alphaModFix/>
            </a:blip>
            <a:srcRect b="0" l="0" r="0" t="0"/>
            <a:stretch/>
          </p:blipFill>
          <p:spPr>
            <a:xfrm>
              <a:off x="10637470" y="9424819"/>
              <a:ext cx="364768" cy="360000"/>
            </a:xfrm>
            <a:prstGeom prst="rect">
              <a:avLst/>
            </a:prstGeom>
            <a:noFill/>
            <a:ln>
              <a:noFill/>
            </a:ln>
          </p:spPr>
        </p:pic>
        <p:sp>
          <p:nvSpPr>
            <p:cNvPr id="63" name="Google Shape;63;p83"/>
            <p:cNvSpPr txBox="1"/>
            <p:nvPr/>
          </p:nvSpPr>
          <p:spPr>
            <a:xfrm>
              <a:off x="11002250" y="9469069"/>
              <a:ext cx="3135900" cy="2715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latin typeface="Nunito"/>
                  <a:ea typeface="Nunito"/>
                  <a:cs typeface="Nunito"/>
                  <a:sym typeface="Nunito"/>
                </a:rPr>
                <a:t>Tucumán 781, 5to piso, CABA</a:t>
              </a:r>
              <a:endParaRPr b="0" i="0" sz="800" u="none" cap="none" strike="noStrike">
                <a:solidFill>
                  <a:srgbClr val="515151"/>
                </a:solidFill>
                <a:latin typeface="Nunito"/>
                <a:ea typeface="Nunito"/>
                <a:cs typeface="Nunito"/>
                <a:sym typeface="Nunito"/>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4" name="Shape 64"/>
        <p:cNvGrpSpPr/>
        <p:nvPr/>
      </p:nvGrpSpPr>
      <p:grpSpPr>
        <a:xfrm>
          <a:off x="0" y="0"/>
          <a:ext cx="0" cy="0"/>
          <a:chOff x="0" y="0"/>
          <a:chExt cx="0" cy="0"/>
        </a:xfrm>
      </p:grpSpPr>
      <p:sp>
        <p:nvSpPr>
          <p:cNvPr id="65" name="Google Shape;65;p8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6" name="Google Shape;66;p8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marR="0" rtl="0" algn="l">
              <a:lnSpc>
                <a:spcPct val="90000"/>
              </a:lnSpc>
              <a:spcBef>
                <a:spcPts val="8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1pPr>
            <a:lvl2pPr indent="-317500" lvl="1" marL="9144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2pPr>
            <a:lvl3pPr indent="-317500" lvl="2" marL="13716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9pPr>
          </a:lstStyle>
          <a:p/>
        </p:txBody>
      </p:sp>
      <p:sp>
        <p:nvSpPr>
          <p:cNvPr id="67" name="Google Shape;67;p8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8" name="Google Shape;68;p8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9" name="Google Shape;69;p8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0" Type="http://schemas.openxmlformats.org/officeDocument/2006/relationships/theme" Target="../theme/theme4.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0" Type="http://schemas.openxmlformats.org/officeDocument/2006/relationships/slideLayout" Target="../slideLayouts/slideLayout17.xml"/><Relationship Id="rId13" Type="http://schemas.openxmlformats.org/officeDocument/2006/relationships/theme" Target="../theme/theme3.xml"/><Relationship Id="rId12" Type="http://schemas.openxmlformats.org/officeDocument/2006/relationships/slideLayout" Target="../slideLayouts/slideLayout19.xml"/><Relationship Id="rId1" Type="http://schemas.openxmlformats.org/officeDocument/2006/relationships/image" Target="../media/image9.jpg"/><Relationship Id="rId2" Type="http://schemas.openxmlformats.org/officeDocument/2006/relationships/image" Target="../media/image4.png"/><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2" Type="http://schemas.openxmlformats.org/officeDocument/2006/relationships/theme" Target="../theme/theme2.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1"/>
          <p:cNvSpPr txBox="1"/>
          <p:nvPr>
            <p:ph idx="12" type="sldNum"/>
          </p:nvPr>
        </p:nvSpPr>
        <p:spPr>
          <a:xfrm>
            <a:off x="8556784" y="4749851"/>
            <a:ext cx="548700" cy="393900"/>
          </a:xfrm>
          <a:prstGeom prst="rect">
            <a:avLst/>
          </a:prstGeom>
          <a:noFill/>
          <a:ln>
            <a:noFill/>
          </a:ln>
        </p:spPr>
        <p:txBody>
          <a:bodyPr anchorCtr="0" anchor="t" bIns="83825" lIns="83825" spcFirstLastPara="1" rIns="83825" wrap="square" tIns="838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15:clr>
            <a:srgbClr val="EA4335"/>
          </p15:clr>
        </p15:guide>
        <p15:guide id="2" pos="480">
          <p15:clr>
            <a:srgbClr val="EA4335"/>
          </p15:clr>
        </p15:guide>
        <p15:guide id="3" pos="959">
          <p15:clr>
            <a:srgbClr val="EA4335"/>
          </p15:clr>
        </p15:guide>
        <p15:guide id="4" pos="1440">
          <p15:clr>
            <a:srgbClr val="EA4335"/>
          </p15:clr>
        </p15:guide>
        <p15:guide id="5" pos="1919">
          <p15:clr>
            <a:srgbClr val="EA4335"/>
          </p15:clr>
        </p15:guide>
        <p15:guide id="6" pos="2398">
          <p15:clr>
            <a:srgbClr val="EA4335"/>
          </p15:clr>
        </p15:guide>
        <p15:guide id="7" pos="2880">
          <p15:clr>
            <a:srgbClr val="EA4335"/>
          </p15:clr>
        </p15:guide>
        <p15:guide id="8" pos="3360">
          <p15:clr>
            <a:srgbClr val="EA4335"/>
          </p15:clr>
        </p15:guide>
        <p15:guide id="9" pos="3839">
          <p15:clr>
            <a:srgbClr val="EA4335"/>
          </p15:clr>
        </p15:guide>
        <p15:guide id="10" pos="4319">
          <p15:clr>
            <a:srgbClr val="EA4335"/>
          </p15:clr>
        </p15:guide>
        <p15:guide id="11" pos="4799">
          <p15:clr>
            <a:srgbClr val="EA4335"/>
          </p15:clr>
        </p15:guide>
        <p15:guide id="12" pos="5278">
          <p15:clr>
            <a:srgbClr val="EA4335"/>
          </p15:clr>
        </p15:guide>
        <p15:guide id="13" pos="5760">
          <p15:clr>
            <a:srgbClr val="EA4335"/>
          </p15:clr>
        </p15:guide>
        <p15:guide id="14" orient="horz">
          <p15:clr>
            <a:srgbClr val="EA4335"/>
          </p15:clr>
        </p15:guide>
        <p15:guide id="15" orient="horz" pos="270">
          <p15:clr>
            <a:srgbClr val="EA4335"/>
          </p15:clr>
        </p15:guide>
        <p15:guide id="16" orient="horz" pos="540">
          <p15:clr>
            <a:srgbClr val="EA4335"/>
          </p15:clr>
        </p15:guide>
        <p15:guide id="17" orient="horz" pos="810">
          <p15:clr>
            <a:srgbClr val="EA4335"/>
          </p15:clr>
        </p15:guide>
        <p15:guide id="18" orient="horz" pos="1080">
          <p15:clr>
            <a:srgbClr val="EA4335"/>
          </p15:clr>
        </p15:guide>
        <p15:guide id="19" orient="horz" pos="1350">
          <p15:clr>
            <a:srgbClr val="EA4335"/>
          </p15:clr>
        </p15:guide>
        <p15:guide id="20" orient="horz" pos="1619">
          <p15:clr>
            <a:srgbClr val="EA4335"/>
          </p15:clr>
        </p15:guide>
        <p15:guide id="21" orient="horz" pos="1889">
          <p15:clr>
            <a:srgbClr val="EA4335"/>
          </p15:clr>
        </p15:guide>
        <p15:guide id="22" orient="horz" pos="2159">
          <p15:clr>
            <a:srgbClr val="EA4335"/>
          </p15:clr>
        </p15:guide>
        <p15:guide id="23" orient="horz" pos="2429">
          <p15:clr>
            <a:srgbClr val="EA4335"/>
          </p15:clr>
        </p15:guide>
        <p15:guide id="24" orient="horz" pos="2699">
          <p15:clr>
            <a:srgbClr val="EA4335"/>
          </p15:clr>
        </p15:guide>
        <p15:guide id="25" orient="horz" pos="2969">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 name="Shape 70"/>
        <p:cNvGrpSpPr/>
        <p:nvPr/>
      </p:nvGrpSpPr>
      <p:grpSpPr>
        <a:xfrm>
          <a:off x="0" y="0"/>
          <a:ext cx="0" cy="0"/>
          <a:chOff x="0" y="0"/>
          <a:chExt cx="0" cy="0"/>
        </a:xfrm>
      </p:grpSpPr>
      <p:pic>
        <p:nvPicPr>
          <p:cNvPr id="71" name="Google Shape;71;p73"/>
          <p:cNvPicPr preferRelativeResize="0"/>
          <p:nvPr/>
        </p:nvPicPr>
        <p:blipFill rotWithShape="1">
          <a:blip r:embed="rId1">
            <a:alphaModFix/>
          </a:blip>
          <a:srcRect b="0" l="0" r="0" t="0"/>
          <a:stretch/>
        </p:blipFill>
        <p:spPr>
          <a:xfrm>
            <a:off x="-1" y="0"/>
            <a:ext cx="9144002" cy="5143500"/>
          </a:xfrm>
          <a:prstGeom prst="rect">
            <a:avLst/>
          </a:prstGeom>
          <a:noFill/>
          <a:ln>
            <a:noFill/>
          </a:ln>
        </p:spPr>
      </p:pic>
      <p:sp>
        <p:nvSpPr>
          <p:cNvPr id="72" name="Google Shape;72;p7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4089D7"/>
              </a:buClr>
              <a:buSzPts val="3300"/>
              <a:buFont typeface="Nunito"/>
              <a:buNone/>
              <a:defRPr b="1" i="0" sz="3300" u="none" cap="none" strike="noStrike">
                <a:solidFill>
                  <a:srgbClr val="4089D7"/>
                </a:solidFill>
                <a:latin typeface="Nunito"/>
                <a:ea typeface="Nunito"/>
                <a:cs typeface="Nunito"/>
                <a:sym typeface="Nuni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3" name="Google Shape;73;p7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Nunito"/>
                <a:ea typeface="Nunito"/>
                <a:cs typeface="Nunito"/>
                <a:sym typeface="Nuni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unito"/>
                <a:ea typeface="Nunito"/>
                <a:cs typeface="Nunito"/>
                <a:sym typeface="Nunit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7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9E9E9E"/>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5" name="Google Shape;75;p7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9E9E9E"/>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6" name="Google Shape;76;p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pic>
        <p:nvPicPr>
          <p:cNvPr id="77" name="Google Shape;77;p73"/>
          <p:cNvPicPr preferRelativeResize="0"/>
          <p:nvPr/>
        </p:nvPicPr>
        <p:blipFill rotWithShape="1">
          <a:blip r:embed="rId2">
            <a:alphaModFix/>
          </a:blip>
          <a:srcRect b="0" l="0" r="0" t="0"/>
          <a:stretch/>
        </p:blipFill>
        <p:spPr>
          <a:xfrm>
            <a:off x="7982095" y="0"/>
            <a:ext cx="1161905" cy="111428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8" name="Shape 178"/>
        <p:cNvGrpSpPr/>
        <p:nvPr/>
      </p:nvGrpSpPr>
      <p:grpSpPr>
        <a:xfrm>
          <a:off x="0" y="0"/>
          <a:ext cx="0" cy="0"/>
          <a:chOff x="0" y="0"/>
          <a:chExt cx="0" cy="0"/>
        </a:xfrm>
      </p:grpSpPr>
      <p:sp>
        <p:nvSpPr>
          <p:cNvPr id="179" name="Google Shape;179;p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80" name="Google Shape;180;p9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81" name="Google Shape;181;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hyperlink" Target="https://wa.me/5491161331747" TargetMode="External"/><Relationship Id="rId5"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3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9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hyperlink" Target="https://www.w3.org/QA/Tips/Doctype.html.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9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22.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49.png"/><Relationship Id="rId4" Type="http://schemas.openxmlformats.org/officeDocument/2006/relationships/image" Target="../media/image45.png"/><Relationship Id="rId5" Type="http://schemas.openxmlformats.org/officeDocument/2006/relationships/image" Target="../media/image47.png"/><Relationship Id="rId6"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hyperlink" Target="https://wa.me/5491161331747" TargetMode="External"/><Relationship Id="rId5" Type="http://schemas.openxmlformats.org/officeDocument/2006/relationships/image" Target="../media/image22.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52.png"/><Relationship Id="rId4" Type="http://schemas.openxmlformats.org/officeDocument/2006/relationships/image" Target="../media/image5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8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7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59.pn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hyperlink" Target="https://wa.me/5491161331747"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hyperlink" Target="https://www.w3schools.com/tags/att_input_type.asp"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 Id="rId3" Type="http://schemas.openxmlformats.org/officeDocument/2006/relationships/image" Target="../media/image54.pn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 Id="rId3"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9.png"/><Relationship Id="rId4" Type="http://schemas.openxmlformats.org/officeDocument/2006/relationships/hyperlink" Target="https://wa.me/5491161331747"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 Id="rId3" Type="http://schemas.openxmlformats.org/officeDocument/2006/relationships/image" Target="../media/image74.png"/><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 Id="rId3"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 Id="rId3"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6.xml"/><Relationship Id="rId3" Type="http://schemas.openxmlformats.org/officeDocument/2006/relationships/hyperlink" Target="http://www.w3c.es/Divulgacion/GuiasBreves/WebSemantica" TargetMode="External"/><Relationship Id="rId4" Type="http://schemas.openxmlformats.org/officeDocument/2006/relationships/hyperlink" Target="http://www.w3c.es/Divulgacion/GuiasBreves/WebSemantica"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 Id="rId3" Type="http://schemas.openxmlformats.org/officeDocument/2006/relationships/image" Target="../media/image6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 Id="rId3" Type="http://schemas.openxmlformats.org/officeDocument/2006/relationships/image" Target="../media/image8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3.xml"/><Relationship Id="rId3" Type="http://schemas.openxmlformats.org/officeDocument/2006/relationships/image" Target="../media/image66.png"/><Relationship Id="rId4" Type="http://schemas.openxmlformats.org/officeDocument/2006/relationships/image" Target="../media/image7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6.xml"/><Relationship Id="rId3" Type="http://schemas.openxmlformats.org/officeDocument/2006/relationships/image" Target="../media/image70.png"/><Relationship Id="rId4" Type="http://schemas.openxmlformats.org/officeDocument/2006/relationships/image" Target="../media/image6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8.xml"/><Relationship Id="rId3" Type="http://schemas.openxmlformats.org/officeDocument/2006/relationships/image" Target="../media/image7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9.xml"/><Relationship Id="rId3" Type="http://schemas.openxmlformats.org/officeDocument/2006/relationships/image" Target="../media/image52.png"/><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22.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0.xml"/><Relationship Id="rId3" Type="http://schemas.openxmlformats.org/officeDocument/2006/relationships/image" Target="../media/image7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1.xml"/><Relationship Id="rId3" Type="http://schemas.openxmlformats.org/officeDocument/2006/relationships/image" Target="../media/image7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3.xml"/><Relationship Id="rId3" Type="http://schemas.openxmlformats.org/officeDocument/2006/relationships/image" Target="../media/image79.png"/><Relationship Id="rId4" Type="http://schemas.openxmlformats.org/officeDocument/2006/relationships/image" Target="../media/image92.png"/><Relationship Id="rId5" Type="http://schemas.openxmlformats.org/officeDocument/2006/relationships/image" Target="../media/image7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7.xml"/><Relationship Id="rId3" Type="http://schemas.openxmlformats.org/officeDocument/2006/relationships/image" Target="../media/image8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0.xml"/><Relationship Id="rId3" Type="http://schemas.openxmlformats.org/officeDocument/2006/relationships/image" Target="../media/image7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2.xml"/><Relationship Id="rId3" Type="http://schemas.openxmlformats.org/officeDocument/2006/relationships/image" Target="../media/image8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3.xml"/><Relationship Id="rId3" Type="http://schemas.openxmlformats.org/officeDocument/2006/relationships/image" Target="../media/image5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5.xml"/><Relationship Id="rId3" Type="http://schemas.openxmlformats.org/officeDocument/2006/relationships/image" Target="../media/image80.png"/><Relationship Id="rId4" Type="http://schemas.openxmlformats.org/officeDocument/2006/relationships/image" Target="../media/image83.png"/><Relationship Id="rId9" Type="http://schemas.openxmlformats.org/officeDocument/2006/relationships/image" Target="../media/image86.png"/><Relationship Id="rId5" Type="http://schemas.openxmlformats.org/officeDocument/2006/relationships/image" Target="../media/image88.png"/><Relationship Id="rId6" Type="http://schemas.openxmlformats.org/officeDocument/2006/relationships/image" Target="../media/image87.png"/><Relationship Id="rId7" Type="http://schemas.openxmlformats.org/officeDocument/2006/relationships/image" Target="../media/image90.png"/><Relationship Id="rId8" Type="http://schemas.openxmlformats.org/officeDocument/2006/relationships/image" Target="../media/image8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 Id="rId3" Type="http://schemas.openxmlformats.org/officeDocument/2006/relationships/image" Target="../media/image29.png"/><Relationship Id="rId4" Type="http://schemas.openxmlformats.org/officeDocument/2006/relationships/hyperlink" Target="https://wa.me/5491161331747" TargetMode="External"/><Relationship Id="rId9" Type="http://schemas.openxmlformats.org/officeDocument/2006/relationships/hyperlink" Target="https://wa.me/5491161331747" TargetMode="External"/><Relationship Id="rId5" Type="http://schemas.openxmlformats.org/officeDocument/2006/relationships/hyperlink" Target="http://www.generaciont.org" TargetMode="External"/><Relationship Id="rId6" Type="http://schemas.openxmlformats.org/officeDocument/2006/relationships/hyperlink" Target="http://www.streambe.com" TargetMode="External"/><Relationship Id="rId7" Type="http://schemas.openxmlformats.org/officeDocument/2006/relationships/hyperlink" Target="http://www.instagram.com/generaciont_ar" TargetMode="External"/><Relationship Id="rId8" Type="http://schemas.openxmlformats.org/officeDocument/2006/relationships/hyperlink" Target="http://www.tiktok.com/@generaciont"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1"/>
          <p:cNvPicPr preferRelativeResize="0"/>
          <p:nvPr/>
        </p:nvPicPr>
        <p:blipFill rotWithShape="1">
          <a:blip r:embed="rId3">
            <a:alphaModFix/>
          </a:blip>
          <a:srcRect b="0" l="0" r="0" t="0"/>
          <a:stretch/>
        </p:blipFill>
        <p:spPr>
          <a:xfrm>
            <a:off x="3968" y="0"/>
            <a:ext cx="9136063"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
          <p:cNvSpPr txBox="1"/>
          <p:nvPr/>
        </p:nvSpPr>
        <p:spPr>
          <a:xfrm>
            <a:off x="1132662" y="2507819"/>
            <a:ext cx="6829166" cy="637087"/>
          </a:xfrm>
          <a:prstGeom prst="rect">
            <a:avLst/>
          </a:prstGeom>
          <a:noFill/>
          <a:ln>
            <a:noFill/>
          </a:ln>
        </p:spPr>
        <p:txBody>
          <a:bodyPr anchorCtr="0" anchor="t" bIns="68575" lIns="68575" spcFirstLastPara="1" rIns="68575" wrap="square" tIns="68575">
            <a:spAutoFit/>
          </a:bodyPr>
          <a:lstStyle/>
          <a:p>
            <a:pPr indent="0" lvl="0" marL="0" marR="0" rtl="0" algn="ctr">
              <a:lnSpc>
                <a:spcPct val="90000"/>
              </a:lnSpc>
              <a:spcBef>
                <a:spcPts val="0"/>
              </a:spcBef>
              <a:spcAft>
                <a:spcPts val="0"/>
              </a:spcAft>
              <a:buNone/>
            </a:pPr>
            <a:r>
              <a:rPr b="1" i="0" lang="es-ES" sz="3600" u="none" cap="none" strike="noStrike">
                <a:solidFill>
                  <a:srgbClr val="4089D7"/>
                </a:solidFill>
                <a:latin typeface="Nunito"/>
                <a:ea typeface="Nunito"/>
                <a:cs typeface="Nunito"/>
                <a:sym typeface="Nunito"/>
              </a:rPr>
              <a:t>Primeros</a:t>
            </a:r>
            <a:r>
              <a:rPr b="1" i="0" lang="es-ES" sz="3600" u="none" cap="none" strike="noStrike">
                <a:solidFill>
                  <a:srgbClr val="000000"/>
                </a:solidFill>
                <a:latin typeface="Arial"/>
                <a:ea typeface="Arial"/>
                <a:cs typeface="Arial"/>
                <a:sym typeface="Arial"/>
              </a:rPr>
              <a:t> </a:t>
            </a:r>
            <a:r>
              <a:rPr b="1" i="0" lang="es-ES" sz="3600" u="none" cap="none" strike="noStrike">
                <a:solidFill>
                  <a:srgbClr val="4089D7"/>
                </a:solidFill>
                <a:latin typeface="Nunito"/>
                <a:ea typeface="Nunito"/>
                <a:cs typeface="Nunito"/>
                <a:sym typeface="Nunito"/>
              </a:rPr>
              <a:t>pasos con HTML</a:t>
            </a:r>
            <a:endParaRPr b="1" i="0" sz="3600" u="none" cap="none" strike="noStrike">
              <a:solidFill>
                <a:srgbClr val="4089D7"/>
              </a:solidFill>
              <a:latin typeface="Nunito"/>
              <a:ea typeface="Nunito"/>
              <a:cs typeface="Nunito"/>
              <a:sym typeface="Nunito"/>
            </a:endParaRPr>
          </a:p>
        </p:txBody>
      </p:sp>
      <p:pic>
        <p:nvPicPr>
          <p:cNvPr id="294" name="Google Shape;294;p7"/>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295" name="Google Shape;295;p7"/>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296" name="Google Shape;296;p7"/>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pic>
        <p:nvPicPr>
          <p:cNvPr id="297" name="Google Shape;297;p7"/>
          <p:cNvPicPr preferRelativeResize="0"/>
          <p:nvPr/>
        </p:nvPicPr>
        <p:blipFill rotWithShape="1">
          <a:blip r:embed="rId5">
            <a:alphaModFix/>
          </a:blip>
          <a:srcRect b="0" l="0" r="0" t="0"/>
          <a:stretch/>
        </p:blipFill>
        <p:spPr>
          <a:xfrm>
            <a:off x="4179098" y="1678668"/>
            <a:ext cx="736295" cy="7362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2dbbda07674_0_0"/>
          <p:cNvSpPr txBox="1"/>
          <p:nvPr>
            <p:ph type="ctrTitle"/>
          </p:nvPr>
        </p:nvSpPr>
        <p:spPr>
          <a:xfrm>
            <a:off x="1096025" y="509648"/>
            <a:ext cx="6858000" cy="7371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¿Qué es HTML?</a:t>
            </a:r>
            <a:endParaRPr/>
          </a:p>
        </p:txBody>
      </p:sp>
      <p:sp>
        <p:nvSpPr>
          <p:cNvPr id="303" name="Google Shape;303;g2dbbda07674_0_0"/>
          <p:cNvSpPr txBox="1"/>
          <p:nvPr>
            <p:ph idx="1" type="subTitle"/>
          </p:nvPr>
        </p:nvSpPr>
        <p:spPr>
          <a:xfrm>
            <a:off x="1143000" y="1590021"/>
            <a:ext cx="6858000" cy="23532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ES"/>
              <a:t>HTML, que significa HyperText Markup Language (Lenguaje de Marcado de Hipertexto), es el lenguaje de marcado estándar utilizado para crear y estructurar páginas web y aplicaciones web. Es uno de los pilares fundamentales de la World Wide Web, junto con CSS (Cascading Style Sheets) y JavaScript. A través de HTML, los desarrolladores pueden crear el esqueleto de páginas web, definiendo tanto su estructura como su contenido.</a:t>
            </a:r>
            <a:endParaRPr/>
          </a:p>
        </p:txBody>
      </p:sp>
      <p:pic>
        <p:nvPicPr>
          <p:cNvPr id="304" name="Google Shape;304;g2dbbda07674_0_0"/>
          <p:cNvPicPr preferRelativeResize="0"/>
          <p:nvPr/>
        </p:nvPicPr>
        <p:blipFill>
          <a:blip r:embed="rId3">
            <a:alphaModFix/>
          </a:blip>
          <a:stretch>
            <a:fillRect/>
          </a:stretch>
        </p:blipFill>
        <p:spPr>
          <a:xfrm>
            <a:off x="7471047" y="3433697"/>
            <a:ext cx="1256449" cy="1256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dbbda07674_0_14"/>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Características Principales de HTML</a:t>
            </a:r>
            <a:endParaRPr/>
          </a:p>
        </p:txBody>
      </p:sp>
      <p:sp>
        <p:nvSpPr>
          <p:cNvPr id="310" name="Google Shape;310;g2dbbda07674_0_14"/>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342900" lvl="0" marL="457200" rtl="0" algn="ctr">
              <a:spcBef>
                <a:spcPts val="800"/>
              </a:spcBef>
              <a:spcAft>
                <a:spcPts val="0"/>
              </a:spcAft>
              <a:buSzPts val="1800"/>
              <a:buChar char="●"/>
            </a:pPr>
            <a:r>
              <a:rPr lang="es-ES"/>
              <a:t>Estructura de Documento</a:t>
            </a:r>
            <a:endParaRPr/>
          </a:p>
          <a:p>
            <a:pPr indent="-342900" lvl="0" marL="457200" marR="0" rtl="0" algn="ctr">
              <a:lnSpc>
                <a:spcPct val="90000"/>
              </a:lnSpc>
              <a:spcBef>
                <a:spcPts val="0"/>
              </a:spcBef>
              <a:spcAft>
                <a:spcPts val="0"/>
              </a:spcAft>
              <a:buSzPts val="1800"/>
              <a:buChar char="●"/>
            </a:pPr>
            <a:r>
              <a:rPr lang="es-ES"/>
              <a:t>Hipervínculos</a:t>
            </a:r>
            <a:endParaRPr/>
          </a:p>
          <a:p>
            <a:pPr indent="-342900" lvl="0" marL="457200" marR="0" rtl="0" algn="ctr">
              <a:lnSpc>
                <a:spcPct val="90000"/>
              </a:lnSpc>
              <a:spcBef>
                <a:spcPts val="0"/>
              </a:spcBef>
              <a:spcAft>
                <a:spcPts val="0"/>
              </a:spcAft>
              <a:buSzPts val="1800"/>
              <a:buChar char="●"/>
            </a:pPr>
            <a:r>
              <a:rPr lang="es-ES"/>
              <a:t>Integración con CSS y JavaScript</a:t>
            </a:r>
            <a:endParaRPr/>
          </a:p>
          <a:p>
            <a:pPr indent="-342900" lvl="0" marL="457200" marR="0" rtl="0" algn="ctr">
              <a:lnSpc>
                <a:spcPct val="90000"/>
              </a:lnSpc>
              <a:spcBef>
                <a:spcPts val="0"/>
              </a:spcBef>
              <a:spcAft>
                <a:spcPts val="0"/>
              </a:spcAft>
              <a:buSzPts val="1800"/>
              <a:buChar char="●"/>
            </a:pPr>
            <a:r>
              <a:rPr lang="es-ES"/>
              <a:t>Compatibilidad y Estándares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2dbbda07674_0_24"/>
          <p:cNvSpPr txBox="1"/>
          <p:nvPr>
            <p:ph type="ctrTitle"/>
          </p:nvPr>
        </p:nvSpPr>
        <p:spPr>
          <a:xfrm>
            <a:off x="1060800" y="356998"/>
            <a:ext cx="6858000" cy="725400"/>
          </a:xfrm>
          <a:prstGeom prst="rect">
            <a:avLst/>
          </a:prstGeom>
        </p:spPr>
        <p:txBody>
          <a:bodyPr anchorCtr="0" anchor="b" bIns="34275" lIns="68575" spcFirstLastPara="1" rIns="68575" wrap="square" tIns="34275">
            <a:normAutofit fontScale="90000"/>
          </a:bodyPr>
          <a:lstStyle/>
          <a:p>
            <a:pPr indent="0" lvl="0" marL="0" rtl="0" algn="ctr">
              <a:spcBef>
                <a:spcPts val="0"/>
              </a:spcBef>
              <a:spcAft>
                <a:spcPts val="0"/>
              </a:spcAft>
              <a:buNone/>
            </a:pPr>
            <a:r>
              <a:rPr lang="es-ES"/>
              <a:t>Importancia de HTML en el Desarrollo Web</a:t>
            </a:r>
            <a:endParaRPr/>
          </a:p>
        </p:txBody>
      </p:sp>
      <p:sp>
        <p:nvSpPr>
          <p:cNvPr id="316" name="Google Shape;316;g2dbbda07674_0_24"/>
          <p:cNvSpPr txBox="1"/>
          <p:nvPr>
            <p:ph idx="1" type="subTitle"/>
          </p:nvPr>
        </p:nvSpPr>
        <p:spPr>
          <a:xfrm>
            <a:off x="1143000" y="1214251"/>
            <a:ext cx="6858000" cy="3264600"/>
          </a:xfrm>
          <a:prstGeom prst="rect">
            <a:avLst/>
          </a:prstGeom>
        </p:spPr>
        <p:txBody>
          <a:bodyPr anchorCtr="0" anchor="t" bIns="34275" lIns="68575" spcFirstLastPara="1" rIns="68575" wrap="square" tIns="34275">
            <a:normAutofit fontScale="92500" lnSpcReduction="20000"/>
          </a:bodyPr>
          <a:lstStyle/>
          <a:p>
            <a:pPr indent="-334327" lvl="0" marL="457200" rtl="0" algn="l">
              <a:spcBef>
                <a:spcPts val="800"/>
              </a:spcBef>
              <a:spcAft>
                <a:spcPts val="0"/>
              </a:spcAft>
              <a:buSzPct val="100000"/>
              <a:buChar char="●"/>
            </a:pPr>
            <a:r>
              <a:rPr b="1" lang="es-ES"/>
              <a:t>Accesibilidad: </a:t>
            </a:r>
            <a:r>
              <a:rPr lang="es-ES"/>
              <a:t>HTML juega un papel crucial en la accesibilidad web, asegurando que los contenidos sean accesibles para todos los usuarios, incluidos aquellos que dependen de tecnologías de asistencia.</a:t>
            </a:r>
            <a:endParaRPr/>
          </a:p>
          <a:p>
            <a:pPr indent="0" lvl="0" marL="457200" rtl="0" algn="l">
              <a:spcBef>
                <a:spcPts val="800"/>
              </a:spcBef>
              <a:spcAft>
                <a:spcPts val="0"/>
              </a:spcAft>
              <a:buNone/>
            </a:pPr>
            <a:r>
              <a:t/>
            </a:r>
            <a:endParaRPr/>
          </a:p>
          <a:p>
            <a:pPr indent="-334327" lvl="0" marL="457200" rtl="0" algn="l">
              <a:spcBef>
                <a:spcPts val="800"/>
              </a:spcBef>
              <a:spcAft>
                <a:spcPts val="0"/>
              </a:spcAft>
              <a:buSzPct val="100000"/>
              <a:buChar char="●"/>
            </a:pPr>
            <a:r>
              <a:rPr b="1" lang="es-ES"/>
              <a:t>SEO (Search Engine Optimization): </a:t>
            </a:r>
            <a:r>
              <a:rPr lang="es-ES"/>
              <a:t>Una buena estructuración de HTML es vital para el SEO, ya que los motores de búsqueda utilizan las etiquetas y la estructura del documento para indexar el contenido de manera más efectiva.</a:t>
            </a:r>
            <a:endParaRPr/>
          </a:p>
          <a:p>
            <a:pPr indent="0" lvl="0" marL="457200" rtl="0" algn="l">
              <a:spcBef>
                <a:spcPts val="800"/>
              </a:spcBef>
              <a:spcAft>
                <a:spcPts val="0"/>
              </a:spcAft>
              <a:buNone/>
            </a:pPr>
            <a:r>
              <a:t/>
            </a:r>
            <a:endParaRPr/>
          </a:p>
          <a:p>
            <a:pPr indent="-334327" lvl="0" marL="457200" rtl="0" algn="l">
              <a:spcBef>
                <a:spcPts val="800"/>
              </a:spcBef>
              <a:spcAft>
                <a:spcPts val="0"/>
              </a:spcAft>
              <a:buSzPct val="100000"/>
              <a:buChar char="●"/>
            </a:pPr>
            <a:r>
              <a:rPr b="1" lang="es-ES"/>
              <a:t>Fundamento de la Web: </a:t>
            </a:r>
            <a:r>
              <a:rPr lang="es-ES"/>
              <a:t>Prácticamente todas las tecnologías web, desde las aplicaciones web complejas hasta los sitios web básicos, dependen del HTML para su estructuración y contenido. Es el lenguaje que cualquier desarrollador web debe aprender como base de su educación técnica.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2dbbda07674_0_37"/>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t/>
            </a:r>
            <a:endParaRPr/>
          </a:p>
        </p:txBody>
      </p:sp>
      <p:sp>
        <p:nvSpPr>
          <p:cNvPr id="322" name="Google Shape;322;g2dbbda07674_0_37"/>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323" name="Google Shape;323;g2dbbda07674_0_37"/>
          <p:cNvPicPr preferRelativeResize="0"/>
          <p:nvPr/>
        </p:nvPicPr>
        <p:blipFill>
          <a:blip r:embed="rId3">
            <a:alphaModFix/>
          </a:blip>
          <a:stretch>
            <a:fillRect/>
          </a:stretch>
        </p:blipFill>
        <p:spPr>
          <a:xfrm>
            <a:off x="0" y="-1"/>
            <a:ext cx="9143999" cy="4702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2dbbda07674_0_43"/>
          <p:cNvSpPr txBox="1"/>
          <p:nvPr>
            <p:ph type="ctrTitle"/>
          </p:nvPr>
        </p:nvSpPr>
        <p:spPr>
          <a:xfrm>
            <a:off x="1049050" y="333899"/>
            <a:ext cx="6858000" cy="1241700"/>
          </a:xfrm>
          <a:prstGeom prst="rect">
            <a:avLst/>
          </a:prstGeom>
        </p:spPr>
        <p:txBody>
          <a:bodyPr anchorCtr="0" anchor="b" bIns="34275" lIns="68575" spcFirstLastPara="1" rIns="68575" wrap="square" tIns="34275">
            <a:normAutofit fontScale="90000"/>
          </a:bodyPr>
          <a:lstStyle/>
          <a:p>
            <a:pPr indent="0" lvl="0" marL="0" rtl="0" algn="ctr">
              <a:spcBef>
                <a:spcPts val="0"/>
              </a:spcBef>
              <a:spcAft>
                <a:spcPts val="0"/>
              </a:spcAft>
              <a:buNone/>
            </a:pPr>
            <a:r>
              <a:rPr lang="es-ES"/>
              <a:t>Documento</a:t>
            </a:r>
            <a:r>
              <a:rPr lang="es-ES" sz="4000">
                <a:solidFill>
                  <a:srgbClr val="000000"/>
                </a:solidFill>
                <a:latin typeface="DM Sans"/>
                <a:ea typeface="DM Sans"/>
                <a:cs typeface="DM Sans"/>
                <a:sym typeface="DM Sans"/>
              </a:rPr>
              <a:t> </a:t>
            </a:r>
            <a:r>
              <a:rPr lang="es-ES"/>
              <a:t>predeterminado</a:t>
            </a:r>
            <a:endParaRPr sz="4000">
              <a:solidFill>
                <a:srgbClr val="000000"/>
              </a:solidFill>
              <a:latin typeface="DM Sans"/>
              <a:ea typeface="DM Sans"/>
              <a:cs typeface="DM Sans"/>
              <a:sym typeface="DM Sans"/>
            </a:endParaRPr>
          </a:p>
          <a:p>
            <a:pPr indent="0" lvl="0" marL="0" rtl="0" algn="ctr">
              <a:spcBef>
                <a:spcPts val="0"/>
              </a:spcBef>
              <a:spcAft>
                <a:spcPts val="0"/>
              </a:spcAft>
              <a:buNone/>
            </a:pPr>
            <a:r>
              <a:t/>
            </a:r>
            <a:endParaRPr/>
          </a:p>
        </p:txBody>
      </p:sp>
      <p:sp>
        <p:nvSpPr>
          <p:cNvPr id="329" name="Google Shape;329;g2dbbda07674_0_43"/>
          <p:cNvSpPr txBox="1"/>
          <p:nvPr>
            <p:ph idx="1" type="subTitle"/>
          </p:nvPr>
        </p:nvSpPr>
        <p:spPr>
          <a:xfrm>
            <a:off x="1049050" y="3985602"/>
            <a:ext cx="6858000" cy="807300"/>
          </a:xfrm>
          <a:prstGeom prst="rect">
            <a:avLst/>
          </a:prstGeom>
        </p:spPr>
        <p:txBody>
          <a:bodyPr anchorCtr="0" anchor="t" bIns="34275" lIns="68575" spcFirstLastPara="1" rIns="68575" wrap="square" tIns="34275">
            <a:normAutofit/>
          </a:bodyPr>
          <a:lstStyle/>
          <a:p>
            <a:pPr indent="0" lvl="0" marL="0" rtl="0" algn="ctr">
              <a:lnSpc>
                <a:spcPct val="100000"/>
              </a:lnSpc>
              <a:spcBef>
                <a:spcPts val="0"/>
              </a:spcBef>
              <a:spcAft>
                <a:spcPts val="0"/>
              </a:spcAft>
              <a:buNone/>
            </a:pPr>
            <a:r>
              <a:rPr lang="es-ES" sz="1350">
                <a:solidFill>
                  <a:srgbClr val="000000"/>
                </a:solidFill>
                <a:highlight>
                  <a:srgbClr val="EAFF6A"/>
                </a:highlight>
                <a:latin typeface="DM Sans"/>
                <a:ea typeface="DM Sans"/>
                <a:cs typeface="DM Sans"/>
                <a:sym typeface="DM Sans"/>
              </a:rPr>
              <a:t>Debe llamarse </a:t>
            </a:r>
            <a:r>
              <a:rPr b="1" lang="es-ES" sz="1350">
                <a:solidFill>
                  <a:srgbClr val="000000"/>
                </a:solidFill>
                <a:highlight>
                  <a:srgbClr val="EAFF6A"/>
                </a:highlight>
                <a:latin typeface="DM Sans"/>
                <a:ea typeface="DM Sans"/>
                <a:cs typeface="DM Sans"/>
                <a:sym typeface="DM Sans"/>
              </a:rPr>
              <a:t>index.html</a:t>
            </a:r>
            <a:r>
              <a:rPr lang="es-ES" sz="1350">
                <a:solidFill>
                  <a:srgbClr val="000000"/>
                </a:solidFill>
                <a:highlight>
                  <a:srgbClr val="EAFF6A"/>
                </a:highlight>
                <a:latin typeface="DM Sans"/>
                <a:ea typeface="DM Sans"/>
                <a:cs typeface="DM Sans"/>
                <a:sym typeface="DM Sans"/>
              </a:rPr>
              <a:t>, ya que es el nombre estandarizado.</a:t>
            </a:r>
            <a:endParaRPr sz="1350">
              <a:solidFill>
                <a:srgbClr val="000000"/>
              </a:solidFill>
              <a:latin typeface="DM Sans"/>
              <a:ea typeface="DM Sans"/>
              <a:cs typeface="DM Sans"/>
              <a:sym typeface="DM Sans"/>
            </a:endParaRPr>
          </a:p>
          <a:p>
            <a:pPr indent="0" lvl="0" marL="0" rtl="0" algn="ctr">
              <a:spcBef>
                <a:spcPts val="1100"/>
              </a:spcBef>
              <a:spcAft>
                <a:spcPts val="0"/>
              </a:spcAft>
              <a:buNone/>
            </a:pPr>
            <a:r>
              <a:t/>
            </a:r>
            <a:endParaRPr/>
          </a:p>
        </p:txBody>
      </p:sp>
      <p:pic>
        <p:nvPicPr>
          <p:cNvPr id="330" name="Google Shape;330;g2dbbda07674_0_43"/>
          <p:cNvPicPr preferRelativeResize="0"/>
          <p:nvPr/>
        </p:nvPicPr>
        <p:blipFill rotWithShape="1">
          <a:blip r:embed="rId3">
            <a:alphaModFix/>
          </a:blip>
          <a:srcRect b="47349" l="0" r="0" t="0"/>
          <a:stretch/>
        </p:blipFill>
        <p:spPr>
          <a:xfrm>
            <a:off x="2058900" y="1419950"/>
            <a:ext cx="5026176" cy="20196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2dbbda07674_0_49"/>
          <p:cNvSpPr txBox="1"/>
          <p:nvPr>
            <p:ph type="ctrTitle"/>
          </p:nvPr>
        </p:nvSpPr>
        <p:spPr>
          <a:xfrm>
            <a:off x="1143000" y="266347"/>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Etiquetas</a:t>
            </a:r>
            <a:endParaRPr sz="4000">
              <a:solidFill>
                <a:srgbClr val="000000"/>
              </a:solidFill>
              <a:latin typeface="DM Sans"/>
              <a:ea typeface="DM Sans"/>
              <a:cs typeface="DM Sans"/>
              <a:sym typeface="DM Sans"/>
            </a:endParaRPr>
          </a:p>
          <a:p>
            <a:pPr indent="0" lvl="0" marL="0" rtl="0" algn="ctr">
              <a:spcBef>
                <a:spcPts val="0"/>
              </a:spcBef>
              <a:spcAft>
                <a:spcPts val="0"/>
              </a:spcAft>
              <a:buNone/>
            </a:pPr>
            <a:r>
              <a:t/>
            </a:r>
            <a:endParaRPr/>
          </a:p>
        </p:txBody>
      </p:sp>
      <p:sp>
        <p:nvSpPr>
          <p:cNvPr id="336" name="Google Shape;336;g2dbbda07674_0_49"/>
          <p:cNvSpPr txBox="1"/>
          <p:nvPr>
            <p:ph idx="1" type="subTitle"/>
          </p:nvPr>
        </p:nvSpPr>
        <p:spPr>
          <a:xfrm>
            <a:off x="1143000" y="1691629"/>
            <a:ext cx="6858000" cy="1241700"/>
          </a:xfrm>
          <a:prstGeom prst="rect">
            <a:avLst/>
          </a:prstGeom>
        </p:spPr>
        <p:txBody>
          <a:bodyPr anchorCtr="0" anchor="t" bIns="34275" lIns="68575" spcFirstLastPara="1" rIns="68575" wrap="square" tIns="34275">
            <a:normAutofit/>
          </a:bodyPr>
          <a:lstStyle/>
          <a:p>
            <a:pPr indent="0" lvl="0" marL="0" rtl="0" algn="l">
              <a:lnSpc>
                <a:spcPct val="100000"/>
              </a:lnSpc>
              <a:spcBef>
                <a:spcPts val="0"/>
              </a:spcBef>
              <a:spcAft>
                <a:spcPts val="0"/>
              </a:spcAft>
              <a:buNone/>
            </a:pPr>
            <a:r>
              <a:rPr lang="es-ES" sz="1350">
                <a:solidFill>
                  <a:srgbClr val="000000"/>
                </a:solidFill>
                <a:latin typeface="DM Sans"/>
                <a:ea typeface="DM Sans"/>
                <a:cs typeface="DM Sans"/>
                <a:sym typeface="DM Sans"/>
              </a:rPr>
              <a:t>Las etiquetas HTML están delimitadas por un inicio y un final de cada elemento. Lo que se encuentra dentro de la etiqueta (el contenido) es lo que estás formateando. </a:t>
            </a:r>
            <a:endParaRPr sz="1350">
              <a:solidFill>
                <a:srgbClr val="000000"/>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rgbClr val="000000"/>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rgbClr val="000000"/>
              </a:solidFill>
              <a:latin typeface="DM Sans"/>
              <a:ea typeface="DM Sans"/>
              <a:cs typeface="DM Sans"/>
              <a:sym typeface="DM Sans"/>
            </a:endParaRPr>
          </a:p>
          <a:p>
            <a:pPr indent="0" lvl="0" marL="0" rtl="0" algn="l">
              <a:lnSpc>
                <a:spcPct val="100000"/>
              </a:lnSpc>
              <a:spcBef>
                <a:spcPts val="0"/>
              </a:spcBef>
              <a:spcAft>
                <a:spcPts val="0"/>
              </a:spcAft>
              <a:buNone/>
            </a:pPr>
            <a:r>
              <a:rPr lang="es-ES" sz="1350">
                <a:solidFill>
                  <a:srgbClr val="000000"/>
                </a:solidFill>
                <a:highlight>
                  <a:srgbClr val="EAFF6A"/>
                </a:highlight>
                <a:latin typeface="DM Sans"/>
                <a:ea typeface="DM Sans"/>
                <a:cs typeface="DM Sans"/>
                <a:sym typeface="DM Sans"/>
              </a:rPr>
              <a:t>Toda etiqueta es un juego de pares: una etiqueta abre, otra cierra. </a:t>
            </a:r>
            <a:endParaRPr/>
          </a:p>
        </p:txBody>
      </p:sp>
      <p:pic>
        <p:nvPicPr>
          <p:cNvPr id="337" name="Google Shape;337;g2dbbda07674_0_49"/>
          <p:cNvPicPr preferRelativeResize="0"/>
          <p:nvPr/>
        </p:nvPicPr>
        <p:blipFill>
          <a:blip r:embed="rId3">
            <a:alphaModFix/>
          </a:blip>
          <a:stretch>
            <a:fillRect/>
          </a:stretch>
        </p:blipFill>
        <p:spPr>
          <a:xfrm>
            <a:off x="4004150" y="3062254"/>
            <a:ext cx="4810125" cy="1047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2dbbda07674_0_60"/>
          <p:cNvSpPr txBox="1"/>
          <p:nvPr>
            <p:ph type="ctrTitle"/>
          </p:nvPr>
        </p:nvSpPr>
        <p:spPr>
          <a:xfrm>
            <a:off x="1143000" y="509649"/>
            <a:ext cx="6858000" cy="9132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s-ES"/>
              <a:t>Atributos</a:t>
            </a:r>
            <a:r>
              <a:rPr lang="es-ES" sz="4000">
                <a:solidFill>
                  <a:srgbClr val="000000"/>
                </a:solidFill>
                <a:latin typeface="DM Sans"/>
                <a:ea typeface="DM Sans"/>
                <a:cs typeface="DM Sans"/>
                <a:sym typeface="DM Sans"/>
              </a:rPr>
              <a:t> </a:t>
            </a:r>
            <a:r>
              <a:rPr lang="es-ES"/>
              <a:t>de las etiquetas</a:t>
            </a:r>
            <a:endParaRPr/>
          </a:p>
        </p:txBody>
      </p:sp>
      <p:sp>
        <p:nvSpPr>
          <p:cNvPr id="343" name="Google Shape;343;g2dbbda07674_0_60"/>
          <p:cNvSpPr txBox="1"/>
          <p:nvPr>
            <p:ph idx="1" type="subTitle"/>
          </p:nvPr>
        </p:nvSpPr>
        <p:spPr>
          <a:xfrm>
            <a:off x="1143000" y="1836622"/>
            <a:ext cx="6858000" cy="2106600"/>
          </a:xfrm>
          <a:prstGeom prst="rect">
            <a:avLst/>
          </a:prstGeom>
        </p:spPr>
        <p:txBody>
          <a:bodyPr anchorCtr="0" anchor="t" bIns="34275" lIns="68575" spcFirstLastPara="1" rIns="68575" wrap="square" tIns="34275">
            <a:normAutofit/>
          </a:bodyPr>
          <a:lstStyle/>
          <a:p>
            <a:pPr indent="0" lvl="0" marL="0" rtl="0" algn="l">
              <a:lnSpc>
                <a:spcPct val="100000"/>
              </a:lnSpc>
              <a:spcBef>
                <a:spcPts val="0"/>
              </a:spcBef>
              <a:spcAft>
                <a:spcPts val="0"/>
              </a:spcAft>
              <a:buNone/>
            </a:pPr>
            <a:r>
              <a:rPr lang="es-ES" sz="1350">
                <a:solidFill>
                  <a:srgbClr val="000000"/>
                </a:solidFill>
                <a:latin typeface="DM Sans"/>
                <a:ea typeface="DM Sans"/>
                <a:cs typeface="DM Sans"/>
                <a:sym typeface="DM Sans"/>
              </a:rPr>
              <a:t>Todas las etiquetas aceptan atributos:</a:t>
            </a:r>
            <a:endParaRPr sz="1350">
              <a:solidFill>
                <a:srgbClr val="000000"/>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rgbClr val="000000"/>
              </a:solidFill>
              <a:latin typeface="DM Sans"/>
              <a:ea typeface="DM Sans"/>
              <a:cs typeface="DM Sans"/>
              <a:sym typeface="DM Sans"/>
            </a:endParaRPr>
          </a:p>
          <a:p>
            <a:pPr indent="0" lvl="0" marL="0" rtl="0" algn="l">
              <a:lnSpc>
                <a:spcPct val="100000"/>
              </a:lnSpc>
              <a:spcBef>
                <a:spcPts val="0"/>
              </a:spcBef>
              <a:spcAft>
                <a:spcPts val="0"/>
              </a:spcAft>
              <a:buNone/>
            </a:pPr>
            <a:r>
              <a:rPr lang="es-ES" sz="1350">
                <a:solidFill>
                  <a:srgbClr val="000000"/>
                </a:solidFill>
                <a:highlight>
                  <a:srgbClr val="EAFF6A"/>
                </a:highlight>
                <a:latin typeface="DM Sans"/>
                <a:ea typeface="DM Sans"/>
                <a:cs typeface="DM Sans"/>
                <a:sym typeface="DM Sans"/>
              </a:rPr>
              <a:t>Cualquier característica que pueda ser diferente entre una etiqueta y la otra. </a:t>
            </a:r>
            <a:r>
              <a:rPr lang="es-ES" sz="1350">
                <a:solidFill>
                  <a:srgbClr val="000000"/>
                </a:solidFill>
                <a:latin typeface="DM Sans"/>
                <a:ea typeface="DM Sans"/>
                <a:cs typeface="DM Sans"/>
                <a:sym typeface="DM Sans"/>
              </a:rPr>
              <a:t> </a:t>
            </a:r>
            <a:endParaRPr sz="1350">
              <a:solidFill>
                <a:srgbClr val="000000"/>
              </a:solidFill>
              <a:latin typeface="DM Sans"/>
              <a:ea typeface="DM Sans"/>
              <a:cs typeface="DM Sans"/>
              <a:sym typeface="DM Sans"/>
            </a:endParaRPr>
          </a:p>
          <a:p>
            <a:pPr indent="0" lvl="0" marL="0" rtl="0" algn="l">
              <a:lnSpc>
                <a:spcPct val="100000"/>
              </a:lnSpc>
              <a:spcBef>
                <a:spcPts val="0"/>
              </a:spcBef>
              <a:spcAft>
                <a:spcPts val="0"/>
              </a:spcAft>
              <a:buNone/>
            </a:pPr>
            <a:r>
              <a:rPr lang="es-ES" sz="1350">
                <a:solidFill>
                  <a:srgbClr val="000000"/>
                </a:solidFill>
                <a:latin typeface="DM Sans"/>
                <a:ea typeface="DM Sans"/>
                <a:cs typeface="DM Sans"/>
                <a:sym typeface="DM Sans"/>
              </a:rPr>
              <a:t>El valor que tendrá va entre comillas y cada una puede tener más de un atributo, separados entre sí por espacios. Los mismos sólo van en la de apertura. </a:t>
            </a:r>
            <a:endParaRPr b="1" sz="1350">
              <a:solidFill>
                <a:srgbClr val="000000"/>
              </a:solidFill>
              <a:latin typeface="DM Sans"/>
              <a:ea typeface="DM Sans"/>
              <a:cs typeface="DM Sans"/>
              <a:sym typeface="DM Sans"/>
            </a:endParaRPr>
          </a:p>
          <a:p>
            <a:pPr indent="0" lvl="0" marL="0" rtl="0" algn="ctr">
              <a:spcBef>
                <a:spcPts val="800"/>
              </a:spcBef>
              <a:spcAft>
                <a:spcPts val="0"/>
              </a:spcAft>
              <a:buNone/>
            </a:pPr>
            <a:r>
              <a:t/>
            </a:r>
            <a:endParaRPr/>
          </a:p>
        </p:txBody>
      </p:sp>
      <p:pic>
        <p:nvPicPr>
          <p:cNvPr id="344" name="Google Shape;344;g2dbbda07674_0_60"/>
          <p:cNvPicPr preferRelativeResize="0"/>
          <p:nvPr/>
        </p:nvPicPr>
        <p:blipFill>
          <a:blip r:embed="rId3">
            <a:alphaModFix/>
          </a:blip>
          <a:stretch>
            <a:fillRect/>
          </a:stretch>
        </p:blipFill>
        <p:spPr>
          <a:xfrm>
            <a:off x="4867463" y="3079638"/>
            <a:ext cx="3495675" cy="1285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2dbbda07674_0_66"/>
          <p:cNvSpPr txBox="1"/>
          <p:nvPr>
            <p:ph type="ctrTitle"/>
          </p:nvPr>
        </p:nvSpPr>
        <p:spPr>
          <a:xfrm>
            <a:off x="1037175" y="395799"/>
            <a:ext cx="6858000" cy="1136100"/>
          </a:xfrm>
          <a:prstGeom prst="rect">
            <a:avLst/>
          </a:prstGeom>
        </p:spPr>
        <p:txBody>
          <a:bodyPr anchorCtr="0" anchor="b" bIns="34275" lIns="68575" spcFirstLastPara="1" rIns="68575" wrap="square" tIns="34275">
            <a:normAutofit fontScale="90000"/>
          </a:bodyPr>
          <a:lstStyle/>
          <a:p>
            <a:pPr indent="0" lvl="0" marL="0" rtl="0" algn="l">
              <a:spcBef>
                <a:spcPts val="0"/>
              </a:spcBef>
              <a:spcAft>
                <a:spcPts val="0"/>
              </a:spcAft>
              <a:buNone/>
            </a:pPr>
            <a:r>
              <a:rPr lang="es-ES"/>
              <a:t>Anidar</a:t>
            </a:r>
            <a:r>
              <a:rPr lang="es-ES" sz="4000">
                <a:solidFill>
                  <a:srgbClr val="000000"/>
                </a:solidFill>
                <a:latin typeface="DM Sans"/>
                <a:ea typeface="DM Sans"/>
                <a:cs typeface="DM Sans"/>
                <a:sym typeface="DM Sans"/>
              </a:rPr>
              <a:t> </a:t>
            </a:r>
            <a:r>
              <a:rPr lang="es-ES"/>
              <a:t>etiquetas</a:t>
            </a:r>
            <a:endParaRPr sz="4000">
              <a:solidFill>
                <a:srgbClr val="000000"/>
              </a:solidFill>
              <a:latin typeface="DM Sans"/>
              <a:ea typeface="DM Sans"/>
              <a:cs typeface="DM Sans"/>
              <a:sym typeface="DM Sans"/>
            </a:endParaRPr>
          </a:p>
          <a:p>
            <a:pPr indent="0" lvl="0" marL="0" rtl="0" algn="ctr">
              <a:spcBef>
                <a:spcPts val="0"/>
              </a:spcBef>
              <a:spcAft>
                <a:spcPts val="0"/>
              </a:spcAft>
              <a:buNone/>
            </a:pPr>
            <a:r>
              <a:t/>
            </a:r>
            <a:endParaRPr/>
          </a:p>
        </p:txBody>
      </p:sp>
      <p:sp>
        <p:nvSpPr>
          <p:cNvPr id="350" name="Google Shape;350;g2dbbda07674_0_66"/>
          <p:cNvSpPr txBox="1"/>
          <p:nvPr>
            <p:ph idx="1" type="subTitle"/>
          </p:nvPr>
        </p:nvSpPr>
        <p:spPr>
          <a:xfrm>
            <a:off x="1037175" y="1251604"/>
            <a:ext cx="6858000" cy="1241700"/>
          </a:xfrm>
          <a:prstGeom prst="rect">
            <a:avLst/>
          </a:prstGeom>
        </p:spPr>
        <p:txBody>
          <a:bodyPr anchorCtr="0" anchor="t" bIns="34275" lIns="68575" spcFirstLastPara="1" rIns="68575" wrap="square" tIns="34275">
            <a:normAutofit/>
          </a:bodyPr>
          <a:lstStyle/>
          <a:p>
            <a:pPr indent="0" lvl="0" marL="0" rtl="0" algn="l">
              <a:lnSpc>
                <a:spcPct val="100000"/>
              </a:lnSpc>
              <a:spcBef>
                <a:spcPts val="0"/>
              </a:spcBef>
              <a:spcAft>
                <a:spcPts val="0"/>
              </a:spcAft>
              <a:buNone/>
            </a:pPr>
            <a:r>
              <a:rPr lang="es-ES" sz="1350">
                <a:solidFill>
                  <a:srgbClr val="000000"/>
                </a:solidFill>
                <a:latin typeface="DM Sans"/>
                <a:ea typeface="DM Sans"/>
                <a:cs typeface="DM Sans"/>
                <a:sym typeface="DM Sans"/>
              </a:rPr>
              <a:t>Es posible meter una etiqueta dentro de la otra, de hecho, esto es más común de lo que parece. Lo más importante es tener presente que:</a:t>
            </a:r>
            <a:endParaRPr sz="1350">
              <a:solidFill>
                <a:srgbClr val="000000"/>
              </a:solidFill>
              <a:latin typeface="DM Sans"/>
              <a:ea typeface="DM Sans"/>
              <a:cs typeface="DM Sans"/>
              <a:sym typeface="DM Sans"/>
            </a:endParaRPr>
          </a:p>
          <a:p>
            <a:pPr indent="0" lvl="0" marL="0" rtl="0" algn="ctr">
              <a:lnSpc>
                <a:spcPct val="100000"/>
              </a:lnSpc>
              <a:spcBef>
                <a:spcPts val="0"/>
              </a:spcBef>
              <a:spcAft>
                <a:spcPts val="0"/>
              </a:spcAft>
              <a:buNone/>
            </a:pPr>
            <a:r>
              <a:rPr lang="es-ES" sz="1350">
                <a:solidFill>
                  <a:srgbClr val="000000"/>
                </a:solidFill>
                <a:highlight>
                  <a:srgbClr val="EAFF6A"/>
                </a:highlight>
                <a:latin typeface="DM Sans"/>
                <a:ea typeface="DM Sans"/>
                <a:cs typeface="DM Sans"/>
                <a:sym typeface="DM Sans"/>
              </a:rPr>
              <a:t>Siempre se cierran en orden inverso a la apertura.</a:t>
            </a:r>
            <a:endParaRPr sz="1350">
              <a:solidFill>
                <a:srgbClr val="000000"/>
              </a:solidFill>
              <a:highlight>
                <a:srgbClr val="EAFF6A"/>
              </a:highlight>
              <a:latin typeface="DM Sans"/>
              <a:ea typeface="DM Sans"/>
              <a:cs typeface="DM Sans"/>
              <a:sym typeface="DM Sans"/>
            </a:endParaRPr>
          </a:p>
          <a:p>
            <a:pPr indent="0" lvl="0" marL="0" rtl="0" algn="ctr">
              <a:spcBef>
                <a:spcPts val="800"/>
              </a:spcBef>
              <a:spcAft>
                <a:spcPts val="0"/>
              </a:spcAft>
              <a:buNone/>
            </a:pPr>
            <a:r>
              <a:t/>
            </a:r>
            <a:endParaRPr/>
          </a:p>
        </p:txBody>
      </p:sp>
      <p:pic>
        <p:nvPicPr>
          <p:cNvPr id="351" name="Google Shape;351;g2dbbda07674_0_66"/>
          <p:cNvPicPr preferRelativeResize="0"/>
          <p:nvPr/>
        </p:nvPicPr>
        <p:blipFill>
          <a:blip r:embed="rId3">
            <a:alphaModFix/>
          </a:blip>
          <a:stretch>
            <a:fillRect/>
          </a:stretch>
        </p:blipFill>
        <p:spPr>
          <a:xfrm>
            <a:off x="1307563" y="2084779"/>
            <a:ext cx="6867525" cy="2162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2dbbda07674_0_72"/>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s-ES"/>
              <a:t>Sintaxis</a:t>
            </a:r>
            <a:r>
              <a:rPr lang="es-ES" sz="4000">
                <a:solidFill>
                  <a:srgbClr val="000000"/>
                </a:solidFill>
                <a:latin typeface="DM Sans"/>
                <a:ea typeface="DM Sans"/>
                <a:cs typeface="DM Sans"/>
                <a:sym typeface="DM Sans"/>
              </a:rPr>
              <a:t> </a:t>
            </a:r>
            <a:r>
              <a:rPr lang="es-ES"/>
              <a:t>del</a:t>
            </a:r>
            <a:r>
              <a:rPr lang="es-ES" sz="4000">
                <a:solidFill>
                  <a:srgbClr val="000000"/>
                </a:solidFill>
                <a:latin typeface="DM Sans"/>
                <a:ea typeface="DM Sans"/>
                <a:cs typeface="DM Sans"/>
                <a:sym typeface="DM Sans"/>
              </a:rPr>
              <a:t> </a:t>
            </a:r>
            <a:r>
              <a:rPr lang="es-ES"/>
              <a:t>código</a:t>
            </a:r>
            <a:endParaRPr sz="4000">
              <a:solidFill>
                <a:srgbClr val="000000"/>
              </a:solidFill>
              <a:latin typeface="DM Sans"/>
              <a:ea typeface="DM Sans"/>
              <a:cs typeface="DM Sans"/>
              <a:sym typeface="DM Sans"/>
            </a:endParaRPr>
          </a:p>
          <a:p>
            <a:pPr indent="0" lvl="0" marL="0" rtl="0" algn="ctr">
              <a:spcBef>
                <a:spcPts val="0"/>
              </a:spcBef>
              <a:spcAft>
                <a:spcPts val="0"/>
              </a:spcAft>
              <a:buNone/>
            </a:pPr>
            <a:r>
              <a:t/>
            </a:r>
            <a:endParaRPr/>
          </a:p>
        </p:txBody>
      </p:sp>
      <p:sp>
        <p:nvSpPr>
          <p:cNvPr id="357" name="Google Shape;357;g2dbbda07674_0_72"/>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l">
              <a:lnSpc>
                <a:spcPct val="100000"/>
              </a:lnSpc>
              <a:spcBef>
                <a:spcPts val="0"/>
              </a:spcBef>
              <a:spcAft>
                <a:spcPts val="0"/>
              </a:spcAft>
              <a:buNone/>
            </a:pPr>
            <a:r>
              <a:rPr lang="es-ES" sz="1350">
                <a:solidFill>
                  <a:srgbClr val="000000"/>
                </a:solidFill>
                <a:latin typeface="DM Sans"/>
                <a:ea typeface="DM Sans"/>
                <a:cs typeface="DM Sans"/>
                <a:sym typeface="DM Sans"/>
              </a:rPr>
              <a:t>Es importante mantener el orden dentro del código e incorporar buenas prácticas:</a:t>
            </a:r>
            <a:endParaRPr sz="1350">
              <a:solidFill>
                <a:srgbClr val="000000"/>
              </a:solidFill>
              <a:latin typeface="DM Sans"/>
              <a:ea typeface="DM Sans"/>
              <a:cs typeface="DM Sans"/>
              <a:sym typeface="DM Sans"/>
            </a:endParaRPr>
          </a:p>
          <a:p>
            <a:pPr indent="0" lvl="0" marL="0" rtl="0" algn="ctr">
              <a:lnSpc>
                <a:spcPct val="100000"/>
              </a:lnSpc>
              <a:spcBef>
                <a:spcPts val="0"/>
              </a:spcBef>
              <a:spcAft>
                <a:spcPts val="0"/>
              </a:spcAft>
              <a:buNone/>
            </a:pPr>
            <a:r>
              <a:rPr lang="es-ES" sz="1350">
                <a:solidFill>
                  <a:srgbClr val="000000"/>
                </a:solidFill>
                <a:highlight>
                  <a:srgbClr val="EAFF6A"/>
                </a:highlight>
                <a:latin typeface="DM Sans"/>
                <a:ea typeface="DM Sans"/>
                <a:cs typeface="DM Sans"/>
                <a:sym typeface="DM Sans"/>
              </a:rPr>
              <a:t>Manejo de tabulaciones.</a:t>
            </a:r>
            <a:endParaRPr sz="1350">
              <a:solidFill>
                <a:srgbClr val="000000"/>
              </a:solidFill>
              <a:highlight>
                <a:srgbClr val="EAFF6A"/>
              </a:highlight>
              <a:latin typeface="DM Sans"/>
              <a:ea typeface="DM Sans"/>
              <a:cs typeface="DM Sans"/>
              <a:sym typeface="DM Sans"/>
            </a:endParaRPr>
          </a:p>
          <a:p>
            <a:pPr indent="0" lvl="0" marL="0" rtl="0" algn="ctr">
              <a:lnSpc>
                <a:spcPct val="100000"/>
              </a:lnSpc>
              <a:spcBef>
                <a:spcPts val="0"/>
              </a:spcBef>
              <a:spcAft>
                <a:spcPts val="0"/>
              </a:spcAft>
              <a:buNone/>
            </a:pPr>
            <a:r>
              <a:rPr lang="es-ES" sz="1350">
                <a:solidFill>
                  <a:srgbClr val="000000"/>
                </a:solidFill>
                <a:highlight>
                  <a:srgbClr val="EAFF6A"/>
                </a:highlight>
                <a:latin typeface="DM Sans"/>
                <a:ea typeface="DM Sans"/>
                <a:cs typeface="DM Sans"/>
                <a:sym typeface="DM Sans"/>
              </a:rPr>
              <a:t>Bloques de código.</a:t>
            </a:r>
            <a:endParaRPr sz="1350">
              <a:solidFill>
                <a:srgbClr val="000000"/>
              </a:solidFill>
              <a:highlight>
                <a:srgbClr val="EAFF6A"/>
              </a:highlight>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rgbClr val="000000"/>
              </a:solidFill>
              <a:latin typeface="DM Sans"/>
              <a:ea typeface="DM Sans"/>
              <a:cs typeface="DM Sans"/>
              <a:sym typeface="DM Sans"/>
            </a:endParaRPr>
          </a:p>
          <a:p>
            <a:pPr indent="0" lvl="0" marL="0" rtl="0" algn="ctr">
              <a:spcBef>
                <a:spcPts val="8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
          <p:cNvSpPr txBox="1"/>
          <p:nvPr>
            <p:ph type="ctrTitle"/>
          </p:nvPr>
        </p:nvSpPr>
        <p:spPr>
          <a:xfrm>
            <a:off x="1260180" y="781050"/>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Esta clase va a ser grabada!</a:t>
            </a:r>
            <a:br>
              <a:rPr b="0" lang="es-ES"/>
            </a:br>
            <a:r>
              <a:rPr b="0" lang="es-ES"/>
              <a:t> </a:t>
            </a:r>
            <a:br>
              <a:rPr lang="es-ES"/>
            </a:br>
            <a:endParaRPr/>
          </a:p>
        </p:txBody>
      </p:sp>
      <p:sp>
        <p:nvSpPr>
          <p:cNvPr id="233" name="Google Shape;233;p2"/>
          <p:cNvSpPr/>
          <p:nvPr/>
        </p:nvSpPr>
        <p:spPr>
          <a:xfrm>
            <a:off x="4454820" y="2417862"/>
            <a:ext cx="2343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 </a:t>
            </a:r>
            <a:endParaRPr/>
          </a:p>
        </p:txBody>
      </p:sp>
      <p:pic>
        <p:nvPicPr>
          <p:cNvPr descr="Grabación de vídeo - Iconos gratis de comunicaciones" id="234" name="Google Shape;234;p2"/>
          <p:cNvPicPr preferRelativeResize="0"/>
          <p:nvPr/>
        </p:nvPicPr>
        <p:blipFill rotWithShape="1">
          <a:blip r:embed="rId3">
            <a:alphaModFix/>
          </a:blip>
          <a:srcRect b="0" l="0" r="0" t="0"/>
          <a:stretch/>
        </p:blipFill>
        <p:spPr>
          <a:xfrm>
            <a:off x="3706081" y="1516922"/>
            <a:ext cx="2299301" cy="22993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2dbbda07674_0_77"/>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sz="4000">
                <a:solidFill>
                  <a:srgbClr val="000000"/>
                </a:solidFill>
                <a:latin typeface="DM Sans"/>
                <a:ea typeface="DM Sans"/>
                <a:cs typeface="DM Sans"/>
                <a:sym typeface="DM Sans"/>
              </a:rPr>
              <a:t>Etiquetas cerradas y abiertas</a:t>
            </a:r>
            <a:endParaRPr/>
          </a:p>
        </p:txBody>
      </p:sp>
      <p:sp>
        <p:nvSpPr>
          <p:cNvPr id="363" name="Google Shape;363;g2dbbda07674_0_77"/>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l">
              <a:lnSpc>
                <a:spcPct val="100000"/>
              </a:lnSpc>
              <a:spcBef>
                <a:spcPts val="0"/>
              </a:spcBef>
              <a:spcAft>
                <a:spcPts val="0"/>
              </a:spcAft>
              <a:buNone/>
            </a:pPr>
            <a:r>
              <a:rPr b="1" lang="es-ES" sz="1350">
                <a:solidFill>
                  <a:srgbClr val="000000"/>
                </a:solidFill>
                <a:latin typeface="DM Sans"/>
                <a:ea typeface="DM Sans"/>
                <a:cs typeface="DM Sans"/>
                <a:sym typeface="DM Sans"/>
              </a:rPr>
              <a:t>Las etiquetas</a:t>
            </a:r>
            <a:r>
              <a:rPr b="1" lang="es-ES" sz="1350">
                <a:solidFill>
                  <a:srgbClr val="000000"/>
                </a:solidFill>
                <a:highlight>
                  <a:srgbClr val="EAFF6A"/>
                </a:highlight>
                <a:latin typeface="DM Sans"/>
                <a:ea typeface="DM Sans"/>
                <a:cs typeface="DM Sans"/>
                <a:sym typeface="DM Sans"/>
              </a:rPr>
              <a:t> cerradas</a:t>
            </a:r>
            <a:r>
              <a:rPr lang="es-ES" sz="1350">
                <a:solidFill>
                  <a:srgbClr val="000000"/>
                </a:solidFill>
                <a:latin typeface="DM Sans"/>
                <a:ea typeface="DM Sans"/>
                <a:cs typeface="DM Sans"/>
                <a:sym typeface="DM Sans"/>
              </a:rPr>
              <a:t> encierran un contenido, por lo general texto.</a:t>
            </a:r>
            <a:endParaRPr sz="1350">
              <a:solidFill>
                <a:srgbClr val="000000"/>
              </a:solidFill>
              <a:latin typeface="DM Sans"/>
              <a:ea typeface="DM Sans"/>
              <a:cs typeface="DM Sans"/>
              <a:sym typeface="DM Sans"/>
            </a:endParaRPr>
          </a:p>
          <a:p>
            <a:pPr indent="0" lvl="0" marL="0" rtl="0" algn="l">
              <a:lnSpc>
                <a:spcPct val="100000"/>
              </a:lnSpc>
              <a:spcBef>
                <a:spcPts val="0"/>
              </a:spcBef>
              <a:spcAft>
                <a:spcPts val="0"/>
              </a:spcAft>
              <a:buNone/>
            </a:pPr>
            <a:r>
              <a:rPr b="1" lang="es-ES" sz="1350">
                <a:solidFill>
                  <a:srgbClr val="000000"/>
                </a:solidFill>
                <a:latin typeface="DM Sans"/>
                <a:ea typeface="DM Sans"/>
                <a:cs typeface="DM Sans"/>
                <a:sym typeface="DM Sans"/>
              </a:rPr>
              <a:t>Las etiquetas </a:t>
            </a:r>
            <a:r>
              <a:rPr b="1" lang="es-ES" sz="1350">
                <a:solidFill>
                  <a:srgbClr val="000000"/>
                </a:solidFill>
                <a:highlight>
                  <a:srgbClr val="EAFF6A"/>
                </a:highlight>
                <a:latin typeface="DM Sans"/>
                <a:ea typeface="DM Sans"/>
                <a:cs typeface="DM Sans"/>
                <a:sym typeface="DM Sans"/>
              </a:rPr>
              <a:t>abiertas</a:t>
            </a:r>
            <a:r>
              <a:rPr b="1" lang="es-ES" sz="1350">
                <a:solidFill>
                  <a:srgbClr val="000000"/>
                </a:solidFill>
                <a:latin typeface="DM Sans"/>
                <a:ea typeface="DM Sans"/>
                <a:cs typeface="DM Sans"/>
                <a:sym typeface="DM Sans"/>
              </a:rPr>
              <a:t> </a:t>
            </a:r>
            <a:r>
              <a:rPr lang="es-ES" sz="1350">
                <a:solidFill>
                  <a:srgbClr val="000000"/>
                </a:solidFill>
                <a:latin typeface="DM Sans"/>
                <a:ea typeface="DM Sans"/>
                <a:cs typeface="DM Sans"/>
                <a:sym typeface="DM Sans"/>
              </a:rPr>
              <a:t>sirven, entre otras cosas, para incluir elementos como imágenes, líneas, entre otros.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2dbbda07674_0_82"/>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s-ES"/>
              <a:t>Etiquetas</a:t>
            </a:r>
            <a:r>
              <a:rPr lang="es-ES" sz="4000">
                <a:solidFill>
                  <a:srgbClr val="000000"/>
                </a:solidFill>
                <a:latin typeface="DM Sans"/>
                <a:ea typeface="DM Sans"/>
                <a:cs typeface="DM Sans"/>
                <a:sym typeface="DM Sans"/>
              </a:rPr>
              <a:t> </a:t>
            </a:r>
            <a:r>
              <a:rPr lang="es-ES"/>
              <a:t>cerradas y abiertas</a:t>
            </a:r>
            <a:endParaRPr sz="4000">
              <a:solidFill>
                <a:srgbClr val="000000"/>
              </a:solidFill>
              <a:latin typeface="DM Sans"/>
              <a:ea typeface="DM Sans"/>
              <a:cs typeface="DM Sans"/>
              <a:sym typeface="DM Sans"/>
            </a:endParaRPr>
          </a:p>
          <a:p>
            <a:pPr indent="0" lvl="0" marL="0" rtl="0" algn="ctr">
              <a:spcBef>
                <a:spcPts val="0"/>
              </a:spcBef>
              <a:spcAft>
                <a:spcPts val="0"/>
              </a:spcAft>
              <a:buNone/>
            </a:pPr>
            <a:r>
              <a:t/>
            </a:r>
            <a:endParaRPr/>
          </a:p>
        </p:txBody>
      </p:sp>
      <p:sp>
        <p:nvSpPr>
          <p:cNvPr id="369" name="Google Shape;369;g2dbbda07674_0_82"/>
          <p:cNvSpPr txBox="1"/>
          <p:nvPr>
            <p:ph idx="1" type="subTitle"/>
          </p:nvPr>
        </p:nvSpPr>
        <p:spPr>
          <a:xfrm>
            <a:off x="1143000" y="2235854"/>
            <a:ext cx="6858000" cy="1241700"/>
          </a:xfrm>
          <a:prstGeom prst="rect">
            <a:avLst/>
          </a:prstGeom>
        </p:spPr>
        <p:txBody>
          <a:bodyPr anchorCtr="0" anchor="t" bIns="34275" lIns="68575" spcFirstLastPara="1" rIns="68575" wrap="square" tIns="34275">
            <a:normAutofit/>
          </a:bodyPr>
          <a:lstStyle/>
          <a:p>
            <a:pPr indent="0" lvl="0" marL="0" rtl="0" algn="l">
              <a:lnSpc>
                <a:spcPct val="100000"/>
              </a:lnSpc>
              <a:spcBef>
                <a:spcPts val="0"/>
              </a:spcBef>
              <a:spcAft>
                <a:spcPts val="0"/>
              </a:spcAft>
              <a:buNone/>
            </a:pPr>
            <a:r>
              <a:rPr lang="es-ES" sz="1350">
                <a:solidFill>
                  <a:srgbClr val="000000"/>
                </a:solidFill>
                <a:latin typeface="DM Sans"/>
                <a:ea typeface="DM Sans"/>
                <a:cs typeface="DM Sans"/>
                <a:sym typeface="DM Sans"/>
              </a:rPr>
              <a:t>En el ejemplo tenemos una etiqueta cerrada llamada Párrafo &lt;</a:t>
            </a:r>
            <a:r>
              <a:rPr lang="es-ES" sz="1350">
                <a:solidFill>
                  <a:srgbClr val="FF0000"/>
                </a:solidFill>
                <a:latin typeface="DM Sans"/>
                <a:ea typeface="DM Sans"/>
                <a:cs typeface="DM Sans"/>
                <a:sym typeface="DM Sans"/>
              </a:rPr>
              <a:t>p</a:t>
            </a:r>
            <a:r>
              <a:rPr lang="es-ES" sz="1350">
                <a:solidFill>
                  <a:srgbClr val="000000"/>
                </a:solidFill>
                <a:latin typeface="DM Sans"/>
                <a:ea typeface="DM Sans"/>
                <a:cs typeface="DM Sans"/>
                <a:sym typeface="DM Sans"/>
              </a:rPr>
              <a:t>&gt;&lt;/</a:t>
            </a:r>
            <a:r>
              <a:rPr lang="es-ES" sz="1350">
                <a:solidFill>
                  <a:srgbClr val="FF0000"/>
                </a:solidFill>
                <a:latin typeface="DM Sans"/>
                <a:ea typeface="DM Sans"/>
                <a:cs typeface="DM Sans"/>
                <a:sym typeface="DM Sans"/>
              </a:rPr>
              <a:t>p</a:t>
            </a:r>
            <a:r>
              <a:rPr lang="es-ES" sz="1350">
                <a:solidFill>
                  <a:srgbClr val="000000"/>
                </a:solidFill>
                <a:latin typeface="DM Sans"/>
                <a:ea typeface="DM Sans"/>
                <a:cs typeface="DM Sans"/>
                <a:sym typeface="DM Sans"/>
              </a:rPr>
              <a:t>&gt;, que engloba un texto y una etiqueta abierta &lt;</a:t>
            </a:r>
            <a:r>
              <a:rPr lang="es-ES" sz="1350">
                <a:solidFill>
                  <a:srgbClr val="FF0000"/>
                </a:solidFill>
                <a:latin typeface="DM Sans"/>
                <a:ea typeface="DM Sans"/>
                <a:cs typeface="DM Sans"/>
                <a:sym typeface="DM Sans"/>
              </a:rPr>
              <a:t>hr</a:t>
            </a:r>
            <a:r>
              <a:rPr lang="es-ES" sz="1350">
                <a:solidFill>
                  <a:srgbClr val="000000"/>
                </a:solidFill>
                <a:latin typeface="DM Sans"/>
                <a:ea typeface="DM Sans"/>
                <a:cs typeface="DM Sans"/>
                <a:sym typeface="DM Sans"/>
              </a:rPr>
              <a:t>/&gt; para incluir una línea horizontal. El signo “/” se utiliza para las etiquetas de cierre. En estas últimas se pone a continuación del signo “&lt;”, mientras que en las abiertas delante del signo “&gt;”. </a:t>
            </a:r>
            <a:endParaRPr sz="1350">
              <a:solidFill>
                <a:srgbClr val="000000"/>
              </a:solidFill>
              <a:latin typeface="DM Sans"/>
              <a:ea typeface="DM Sans"/>
              <a:cs typeface="DM Sans"/>
              <a:sym typeface="DM Sans"/>
            </a:endParaRPr>
          </a:p>
          <a:p>
            <a:pPr indent="0" lvl="0" marL="0" rtl="0" algn="ctr">
              <a:spcBef>
                <a:spcPts val="800"/>
              </a:spcBef>
              <a:spcAft>
                <a:spcPts val="0"/>
              </a:spcAft>
              <a:buNone/>
            </a:pPr>
            <a:r>
              <a:t/>
            </a:r>
            <a:endParaRPr/>
          </a:p>
        </p:txBody>
      </p:sp>
      <p:pic>
        <p:nvPicPr>
          <p:cNvPr id="370" name="Google Shape;370;g2dbbda07674_0_82"/>
          <p:cNvPicPr preferRelativeResize="0"/>
          <p:nvPr/>
        </p:nvPicPr>
        <p:blipFill>
          <a:blip r:embed="rId3">
            <a:alphaModFix/>
          </a:blip>
          <a:stretch>
            <a:fillRect/>
          </a:stretch>
        </p:blipFill>
        <p:spPr>
          <a:xfrm>
            <a:off x="988450" y="3349165"/>
            <a:ext cx="6857999" cy="100786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74" name="Shape 374"/>
        <p:cNvGrpSpPr/>
        <p:nvPr/>
      </p:nvGrpSpPr>
      <p:grpSpPr>
        <a:xfrm>
          <a:off x="0" y="0"/>
          <a:ext cx="0" cy="0"/>
          <a:chOff x="0" y="0"/>
          <a:chExt cx="0" cy="0"/>
        </a:xfrm>
      </p:grpSpPr>
      <p:sp>
        <p:nvSpPr>
          <p:cNvPr id="375" name="Google Shape;375;g2dbbda07674_0_88"/>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s-ES" sz="4000">
                <a:solidFill>
                  <a:srgbClr val="EAFF6A"/>
                </a:solidFill>
                <a:latin typeface="DM Sans"/>
                <a:ea typeface="DM Sans"/>
                <a:cs typeface="DM Sans"/>
                <a:sym typeface="DM Sans"/>
              </a:rPr>
              <a:t>Etiquetas abiertas en  HTML5</a:t>
            </a:r>
            <a:endParaRPr sz="4000">
              <a:solidFill>
                <a:srgbClr val="EAFF6A"/>
              </a:solidFill>
              <a:latin typeface="DM Sans"/>
              <a:ea typeface="DM Sans"/>
              <a:cs typeface="DM Sans"/>
              <a:sym typeface="DM Sans"/>
            </a:endParaRPr>
          </a:p>
          <a:p>
            <a:pPr indent="0" lvl="0" marL="0" rtl="0" algn="ctr">
              <a:spcBef>
                <a:spcPts val="0"/>
              </a:spcBef>
              <a:spcAft>
                <a:spcPts val="0"/>
              </a:spcAft>
              <a:buNone/>
            </a:pPr>
            <a:r>
              <a:t/>
            </a:r>
            <a:endParaRPr/>
          </a:p>
        </p:txBody>
      </p:sp>
      <p:sp>
        <p:nvSpPr>
          <p:cNvPr id="376" name="Google Shape;376;g2dbbda07674_0_88"/>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377" name="Google Shape;377;g2dbbda07674_0_88"/>
          <p:cNvPicPr preferRelativeResize="0"/>
          <p:nvPr/>
        </p:nvPicPr>
        <p:blipFill>
          <a:blip r:embed="rId3">
            <a:alphaModFix/>
          </a:blip>
          <a:stretch>
            <a:fillRect/>
          </a:stretch>
        </p:blipFill>
        <p:spPr>
          <a:xfrm>
            <a:off x="0" y="0"/>
            <a:ext cx="9144000" cy="46058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2dbbda07674_0_158"/>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t/>
            </a:r>
            <a:endParaRPr/>
          </a:p>
        </p:txBody>
      </p:sp>
      <p:sp>
        <p:nvSpPr>
          <p:cNvPr id="383" name="Google Shape;383;g2dbbda07674_0_158"/>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384" name="Google Shape;384;g2dbbda07674_0_158"/>
          <p:cNvPicPr preferRelativeResize="0"/>
          <p:nvPr/>
        </p:nvPicPr>
        <p:blipFill>
          <a:blip r:embed="rId3">
            <a:alphaModFix/>
          </a:blip>
          <a:stretch>
            <a:fillRect/>
          </a:stretch>
        </p:blipFill>
        <p:spPr>
          <a:xfrm>
            <a:off x="0" y="0"/>
            <a:ext cx="9143999" cy="45952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2dbbda07674_0_164"/>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t/>
            </a:r>
            <a:endParaRPr/>
          </a:p>
        </p:txBody>
      </p:sp>
      <p:sp>
        <p:nvSpPr>
          <p:cNvPr id="390" name="Google Shape;390;g2dbbda07674_0_164"/>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391" name="Google Shape;391;g2dbbda07674_0_164"/>
          <p:cNvPicPr preferRelativeResize="0"/>
          <p:nvPr/>
        </p:nvPicPr>
        <p:blipFill>
          <a:blip r:embed="rId3">
            <a:alphaModFix/>
          </a:blip>
          <a:stretch>
            <a:fillRect/>
          </a:stretch>
        </p:blipFill>
        <p:spPr>
          <a:xfrm>
            <a:off x="0" y="0"/>
            <a:ext cx="9144001" cy="46905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2dbbda07674_0_170"/>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t/>
            </a:r>
            <a:endParaRPr/>
          </a:p>
        </p:txBody>
      </p:sp>
      <p:sp>
        <p:nvSpPr>
          <p:cNvPr id="397" name="Google Shape;397;g2dbbda07674_0_170"/>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398" name="Google Shape;398;g2dbbda07674_0_170"/>
          <p:cNvPicPr preferRelativeResize="0"/>
          <p:nvPr/>
        </p:nvPicPr>
        <p:blipFill>
          <a:blip r:embed="rId3">
            <a:alphaModFix/>
          </a:blip>
          <a:stretch>
            <a:fillRect/>
          </a:stretch>
        </p:blipFill>
        <p:spPr>
          <a:xfrm>
            <a:off x="0" y="0"/>
            <a:ext cx="9144000" cy="4658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2dbbda07674_0_176"/>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Tips</a:t>
            </a:r>
            <a:endParaRPr/>
          </a:p>
        </p:txBody>
      </p:sp>
      <p:sp>
        <p:nvSpPr>
          <p:cNvPr id="404" name="Google Shape;404;g2dbbda07674_0_176"/>
          <p:cNvSpPr txBox="1"/>
          <p:nvPr>
            <p:ph idx="1" type="subTitle"/>
          </p:nvPr>
        </p:nvSpPr>
        <p:spPr>
          <a:xfrm>
            <a:off x="1629825" y="2632479"/>
            <a:ext cx="6858000" cy="1241700"/>
          </a:xfrm>
          <a:prstGeom prst="rect">
            <a:avLst/>
          </a:prstGeom>
        </p:spPr>
        <p:txBody>
          <a:bodyPr anchorCtr="0" anchor="t" bIns="34275" lIns="68575" spcFirstLastPara="1" rIns="68575" wrap="square" tIns="34275">
            <a:normAutofit/>
          </a:bodyPr>
          <a:lstStyle/>
          <a:p>
            <a:pPr indent="0" lvl="0" marL="0" rtl="0" algn="l">
              <a:lnSpc>
                <a:spcPct val="100000"/>
              </a:lnSpc>
              <a:spcBef>
                <a:spcPts val="0"/>
              </a:spcBef>
              <a:spcAft>
                <a:spcPts val="0"/>
              </a:spcAft>
              <a:buNone/>
            </a:pPr>
            <a:r>
              <a:rPr b="1" lang="es-ES" sz="1700">
                <a:solidFill>
                  <a:srgbClr val="FFFFFF"/>
                </a:solidFill>
                <a:latin typeface="DM Sans"/>
                <a:ea typeface="DM Sans"/>
                <a:cs typeface="DM Sans"/>
                <a:sym typeface="DM Sans"/>
              </a:rPr>
              <a:t>Tips: </a:t>
            </a:r>
            <a:r>
              <a:rPr lang="es-ES" sz="1700" u="sng">
                <a:solidFill>
                  <a:srgbClr val="83AEFB"/>
                </a:solidFill>
                <a:latin typeface="DM Sans"/>
                <a:ea typeface="DM Sans"/>
                <a:cs typeface="DM Sans"/>
                <a:sym typeface="DM Sans"/>
                <a:hlinkClick r:id="rId3">
                  <a:extLst>
                    <a:ext uri="{A12FA001-AC4F-418D-AE19-62706E023703}">
                      <ahyp:hlinkClr val="tx"/>
                    </a:ext>
                  </a:extLst>
                </a:hlinkClick>
              </a:rPr>
              <a:t>https://www.w3.org/QA/Tips/Doctype.html.es</a:t>
            </a:r>
            <a:endParaRPr sz="1700">
              <a:solidFill>
                <a:srgbClr val="83AEFB"/>
              </a:solidFill>
              <a:latin typeface="DM Sans"/>
              <a:ea typeface="DM Sans"/>
              <a:cs typeface="DM Sans"/>
              <a:sym typeface="DM Sans"/>
            </a:endParaRPr>
          </a:p>
          <a:p>
            <a:pPr indent="0" lvl="0" marL="0" rtl="0" algn="ctr">
              <a:spcBef>
                <a:spcPts val="8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2dbbda07674_0_181"/>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t/>
            </a:r>
            <a:endParaRPr/>
          </a:p>
        </p:txBody>
      </p:sp>
      <p:sp>
        <p:nvSpPr>
          <p:cNvPr id="410" name="Google Shape;410;g2dbbda07674_0_181"/>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411" name="Google Shape;411;g2dbbda07674_0_181"/>
          <p:cNvPicPr preferRelativeResize="0"/>
          <p:nvPr/>
        </p:nvPicPr>
        <p:blipFill>
          <a:blip r:embed="rId3">
            <a:alphaModFix/>
          </a:blip>
          <a:stretch>
            <a:fillRect/>
          </a:stretch>
        </p:blipFill>
        <p:spPr>
          <a:xfrm>
            <a:off x="928688" y="438150"/>
            <a:ext cx="7286625" cy="4267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2dbbda07674_0_187"/>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t/>
            </a:r>
            <a:endParaRPr/>
          </a:p>
        </p:txBody>
      </p:sp>
      <p:sp>
        <p:nvSpPr>
          <p:cNvPr id="417" name="Google Shape;417;g2dbbda07674_0_187"/>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418" name="Google Shape;418;g2dbbda07674_0_187"/>
          <p:cNvPicPr preferRelativeResize="0"/>
          <p:nvPr/>
        </p:nvPicPr>
        <p:blipFill>
          <a:blip r:embed="rId3">
            <a:alphaModFix/>
          </a:blip>
          <a:stretch>
            <a:fillRect/>
          </a:stretch>
        </p:blipFill>
        <p:spPr>
          <a:xfrm>
            <a:off x="0" y="0"/>
            <a:ext cx="9196924" cy="45944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2dbbda07674_0_193"/>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t/>
            </a:r>
            <a:endParaRPr/>
          </a:p>
        </p:txBody>
      </p:sp>
      <p:sp>
        <p:nvSpPr>
          <p:cNvPr id="424" name="Google Shape;424;g2dbbda07674_0_193"/>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425" name="Google Shape;425;g2dbbda07674_0_193"/>
          <p:cNvPicPr preferRelativeResize="0"/>
          <p:nvPr/>
        </p:nvPicPr>
        <p:blipFill>
          <a:blip r:embed="rId3">
            <a:alphaModFix/>
          </a:blip>
          <a:stretch>
            <a:fillRect/>
          </a:stretch>
        </p:blipFill>
        <p:spPr>
          <a:xfrm>
            <a:off x="0" y="0"/>
            <a:ext cx="9196926" cy="4621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
          <p:cNvSpPr txBox="1"/>
          <p:nvPr>
            <p:ph type="ctrTitle"/>
          </p:nvPr>
        </p:nvSpPr>
        <p:spPr>
          <a:xfrm>
            <a:off x="978243" y="321276"/>
            <a:ext cx="6858000" cy="919002"/>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SIEMPRE CON RESPETO!</a:t>
            </a:r>
            <a:endParaRPr/>
          </a:p>
        </p:txBody>
      </p:sp>
      <p:pic>
        <p:nvPicPr>
          <p:cNvPr descr="hay tabla | Los simpson frases, Memes, Dragones" id="240" name="Google Shape;240;p3"/>
          <p:cNvPicPr preferRelativeResize="0"/>
          <p:nvPr/>
        </p:nvPicPr>
        <p:blipFill rotWithShape="1">
          <a:blip r:embed="rId3">
            <a:alphaModFix/>
          </a:blip>
          <a:srcRect b="0" l="0" r="0" t="0"/>
          <a:stretch/>
        </p:blipFill>
        <p:spPr>
          <a:xfrm>
            <a:off x="2894826" y="1428964"/>
            <a:ext cx="3336667" cy="292885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2dbbda07674_0_199"/>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t/>
            </a:r>
            <a:endParaRPr/>
          </a:p>
        </p:txBody>
      </p:sp>
      <p:sp>
        <p:nvSpPr>
          <p:cNvPr id="431" name="Google Shape;431;g2dbbda07674_0_199"/>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432" name="Google Shape;432;g2dbbda07674_0_199"/>
          <p:cNvPicPr preferRelativeResize="0"/>
          <p:nvPr/>
        </p:nvPicPr>
        <p:blipFill>
          <a:blip r:embed="rId3">
            <a:alphaModFix/>
          </a:blip>
          <a:stretch>
            <a:fillRect/>
          </a:stretch>
        </p:blipFill>
        <p:spPr>
          <a:xfrm>
            <a:off x="0" y="0"/>
            <a:ext cx="9143999" cy="4722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2dbbda07674_0_205"/>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t/>
            </a:r>
            <a:endParaRPr/>
          </a:p>
        </p:txBody>
      </p:sp>
      <p:sp>
        <p:nvSpPr>
          <p:cNvPr id="438" name="Google Shape;438;g2dbbda07674_0_205"/>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439" name="Google Shape;439;g2dbbda07674_0_205"/>
          <p:cNvPicPr preferRelativeResize="0"/>
          <p:nvPr/>
        </p:nvPicPr>
        <p:blipFill>
          <a:blip r:embed="rId3">
            <a:alphaModFix/>
          </a:blip>
          <a:stretch>
            <a:fillRect/>
          </a:stretch>
        </p:blipFill>
        <p:spPr>
          <a:xfrm>
            <a:off x="0" y="1"/>
            <a:ext cx="9144000" cy="47248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2dbbda07674_0_211"/>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t/>
            </a:r>
            <a:endParaRPr/>
          </a:p>
        </p:txBody>
      </p:sp>
      <p:sp>
        <p:nvSpPr>
          <p:cNvPr id="445" name="Google Shape;445;g2dbbda07674_0_211"/>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446" name="Google Shape;446;g2dbbda07674_0_211"/>
          <p:cNvPicPr preferRelativeResize="0"/>
          <p:nvPr/>
        </p:nvPicPr>
        <p:blipFill>
          <a:blip r:embed="rId3">
            <a:alphaModFix/>
          </a:blip>
          <a:stretch>
            <a:fillRect/>
          </a:stretch>
        </p:blipFill>
        <p:spPr>
          <a:xfrm>
            <a:off x="1033463" y="337874"/>
            <a:ext cx="7077075" cy="4298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2dbbda07674_0_217"/>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t/>
            </a:r>
            <a:endParaRPr/>
          </a:p>
        </p:txBody>
      </p:sp>
      <p:sp>
        <p:nvSpPr>
          <p:cNvPr id="452" name="Google Shape;452;g2dbbda07674_0_217"/>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453" name="Google Shape;453;g2dbbda07674_0_217"/>
          <p:cNvPicPr preferRelativeResize="0"/>
          <p:nvPr/>
        </p:nvPicPr>
        <p:blipFill>
          <a:blip r:embed="rId3">
            <a:alphaModFix/>
          </a:blip>
          <a:stretch>
            <a:fillRect/>
          </a:stretch>
        </p:blipFill>
        <p:spPr>
          <a:xfrm>
            <a:off x="0" y="1"/>
            <a:ext cx="9144000" cy="4779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2dbbda07674_0_223"/>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t/>
            </a:r>
            <a:endParaRPr/>
          </a:p>
        </p:txBody>
      </p:sp>
      <p:sp>
        <p:nvSpPr>
          <p:cNvPr id="459" name="Google Shape;459;g2dbbda07674_0_223"/>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460" name="Google Shape;460;g2dbbda07674_0_223"/>
          <p:cNvPicPr preferRelativeResize="0"/>
          <p:nvPr/>
        </p:nvPicPr>
        <p:blipFill>
          <a:blip r:embed="rId3">
            <a:alphaModFix/>
          </a:blip>
          <a:stretch>
            <a:fillRect/>
          </a:stretch>
        </p:blipFill>
        <p:spPr>
          <a:xfrm>
            <a:off x="0" y="-1"/>
            <a:ext cx="9144000" cy="4715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g2dbbda07674_0_229"/>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t/>
            </a:r>
            <a:endParaRPr/>
          </a:p>
        </p:txBody>
      </p:sp>
      <p:sp>
        <p:nvSpPr>
          <p:cNvPr id="466" name="Google Shape;466;g2dbbda07674_0_229"/>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467" name="Google Shape;467;g2dbbda07674_0_229"/>
          <p:cNvPicPr preferRelativeResize="0"/>
          <p:nvPr/>
        </p:nvPicPr>
        <p:blipFill>
          <a:blip r:embed="rId3">
            <a:alphaModFix/>
          </a:blip>
          <a:stretch>
            <a:fillRect/>
          </a:stretch>
        </p:blipFill>
        <p:spPr>
          <a:xfrm>
            <a:off x="0" y="0"/>
            <a:ext cx="9143999" cy="4639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8"/>
          <p:cNvSpPr/>
          <p:nvPr/>
        </p:nvSpPr>
        <p:spPr>
          <a:xfrm>
            <a:off x="2104767" y="1503511"/>
            <a:ext cx="6388444" cy="249299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000000"/>
              </a:buClr>
              <a:buSzPts val="3200"/>
              <a:buFont typeface="Noto Sans Symbols"/>
              <a:buChar char="✔"/>
            </a:pPr>
            <a:r>
              <a:rPr b="1" i="0" lang="es-ES" sz="3200" u="sng" cap="none" strike="noStrike">
                <a:solidFill>
                  <a:schemeClr val="dk2"/>
                </a:solidFill>
                <a:latin typeface="Arial"/>
                <a:ea typeface="Arial"/>
                <a:cs typeface="Arial"/>
                <a:sym typeface="Arial"/>
              </a:rPr>
              <a:t>Listas</a:t>
            </a:r>
            <a:endParaRPr b="1" i="0" sz="3200" u="none" cap="none" strike="noStrike">
              <a:solidFill>
                <a:schemeClr val="dk2"/>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Noto Sans Symbols"/>
              <a:buChar char="✔"/>
            </a:pPr>
            <a:r>
              <a:rPr b="1" i="0" lang="es-ES" sz="3200" u="sng" cap="none" strike="noStrike">
                <a:solidFill>
                  <a:schemeClr val="dk2"/>
                </a:solidFill>
                <a:latin typeface="Arial"/>
                <a:ea typeface="Arial"/>
                <a:cs typeface="Arial"/>
                <a:sym typeface="Arial"/>
              </a:rPr>
              <a:t>Formularios</a:t>
            </a:r>
            <a:endParaRPr b="1" i="0" sz="3200" u="none" cap="none" strike="noStrike">
              <a:solidFill>
                <a:schemeClr val="dk2"/>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Noto Sans Symbols"/>
              <a:buChar char="✔"/>
            </a:pPr>
            <a:r>
              <a:rPr b="1" i="0" lang="es-ES" sz="3200" u="sng" cap="none" strike="noStrike">
                <a:solidFill>
                  <a:schemeClr val="dk2"/>
                </a:solidFill>
                <a:latin typeface="Arial"/>
                <a:ea typeface="Arial"/>
                <a:cs typeface="Arial"/>
                <a:sym typeface="Arial"/>
              </a:rPr>
              <a:t>Enlaces</a:t>
            </a:r>
            <a:endParaRPr b="1" i="0" sz="3200" u="none" cap="none" strike="noStrike">
              <a:solidFill>
                <a:schemeClr val="dk2"/>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3200"/>
              <a:buFont typeface="Noto Sans Symbols"/>
              <a:buChar char="✔"/>
            </a:pPr>
            <a:r>
              <a:rPr b="1" i="0" lang="es-ES" sz="3200" u="sng" cap="none" strike="noStrike">
                <a:solidFill>
                  <a:schemeClr val="dk2"/>
                </a:solidFill>
                <a:latin typeface="Arial"/>
                <a:ea typeface="Arial"/>
                <a:cs typeface="Arial"/>
                <a:sym typeface="Arial"/>
              </a:rPr>
              <a:t>Multimedia con HTML</a:t>
            </a:r>
            <a:endParaRPr b="1" i="0" sz="3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None/>
            </a:pP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descr="https://lh3.googleusercontent.com/63KZwuo3W_BXv66mWhwBLfDoi7GXgX5tASEF8J3FJQ8J11ACIyj9kPcx6lpmWiS1kSY-MOx9LEGmCzweSMOsoIIh67HytQGPrrQznnQzjI_gLcZCnzsccJsDTtIsqFgzKasVULsuNnP2tFFLY9kKTYRldAD3ozeqrASdusHUejXbdI4EUmcD9Q" id="473" name="Google Shape;473;p8"/>
          <p:cNvPicPr preferRelativeResize="0"/>
          <p:nvPr/>
        </p:nvPicPr>
        <p:blipFill rotWithShape="1">
          <a:blip r:embed="rId3">
            <a:alphaModFix/>
          </a:blip>
          <a:srcRect b="0" l="0" r="0" t="0"/>
          <a:stretch/>
        </p:blipFill>
        <p:spPr>
          <a:xfrm>
            <a:off x="280518" y="1796287"/>
            <a:ext cx="1613034" cy="161303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2dbbda07674_0_5"/>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Clr>
                <a:srgbClr val="000000"/>
              </a:buClr>
              <a:buSzPts val="4000"/>
              <a:buFont typeface="Arial"/>
              <a:buNone/>
            </a:pPr>
            <a:r>
              <a:rPr lang="es-ES"/>
              <a:t>Listas</a:t>
            </a:r>
            <a:endParaRPr sz="4000">
              <a:solidFill>
                <a:srgbClr val="EAFF6A"/>
              </a:solidFill>
              <a:latin typeface="DM Sans"/>
              <a:ea typeface="DM Sans"/>
              <a:cs typeface="DM Sans"/>
              <a:sym typeface="DM Sans"/>
            </a:endParaRPr>
          </a:p>
          <a:p>
            <a:pPr indent="0" lvl="0" marL="0" rtl="0" algn="ctr">
              <a:spcBef>
                <a:spcPts val="0"/>
              </a:spcBef>
              <a:spcAft>
                <a:spcPts val="0"/>
              </a:spcAft>
              <a:buNone/>
            </a:pPr>
            <a:r>
              <a:t/>
            </a:r>
            <a:endParaRPr/>
          </a:p>
        </p:txBody>
      </p:sp>
      <p:sp>
        <p:nvSpPr>
          <p:cNvPr id="479" name="Google Shape;479;g2dbbda07674_0_5"/>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11"/>
          <p:cNvSpPr txBox="1"/>
          <p:nvPr>
            <p:ph type="ctrTitle"/>
          </p:nvPr>
        </p:nvSpPr>
        <p:spPr>
          <a:xfrm>
            <a:off x="1175951" y="420130"/>
            <a:ext cx="6858000" cy="79543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Listas</a:t>
            </a:r>
            <a:endParaRPr/>
          </a:p>
        </p:txBody>
      </p:sp>
      <p:sp>
        <p:nvSpPr>
          <p:cNvPr id="485" name="Google Shape;485;p11"/>
          <p:cNvSpPr txBox="1"/>
          <p:nvPr>
            <p:ph idx="1" type="subTitle"/>
          </p:nvPr>
        </p:nvSpPr>
        <p:spPr>
          <a:xfrm>
            <a:off x="1143000" y="1598141"/>
            <a:ext cx="6858000" cy="2345088"/>
          </a:xfrm>
          <a:prstGeom prst="rect">
            <a:avLst/>
          </a:prstGeom>
          <a:noFill/>
          <a:ln>
            <a:noFill/>
          </a:ln>
        </p:spPr>
        <p:txBody>
          <a:bodyPr anchorCtr="0" anchor="t" bIns="34275" lIns="68575" spcFirstLastPara="1" rIns="68575" wrap="square" tIns="34275">
            <a:normAutofit lnSpcReduction="10000"/>
          </a:bodyPr>
          <a:lstStyle/>
          <a:p>
            <a:pPr indent="-361950" lvl="0" marL="457200" rtl="0" algn="l">
              <a:lnSpc>
                <a:spcPct val="90000"/>
              </a:lnSpc>
              <a:spcBef>
                <a:spcPts val="800"/>
              </a:spcBef>
              <a:spcAft>
                <a:spcPts val="0"/>
              </a:spcAft>
              <a:buSzPts val="1800"/>
              <a:buFont typeface="Noto Sans Symbols"/>
              <a:buChar char="✔"/>
            </a:pPr>
            <a:r>
              <a:rPr lang="es-ES"/>
              <a:t>HTML permite agrupar elementos que tienen más significado de forma conjunta. El menú de navegación de un sitio web, por ejemplo, está formado por un grupo de palabras.</a:t>
            </a:r>
            <a:endParaRPr/>
          </a:p>
          <a:p>
            <a:pPr indent="0" lvl="0" marL="95250" rtl="0" algn="l">
              <a:lnSpc>
                <a:spcPct val="90000"/>
              </a:lnSpc>
              <a:spcBef>
                <a:spcPts val="800"/>
              </a:spcBef>
              <a:spcAft>
                <a:spcPts val="0"/>
              </a:spcAft>
              <a:buSzPts val="1800"/>
              <a:buNone/>
            </a:pPr>
            <a:r>
              <a:t/>
            </a:r>
            <a:endParaRPr/>
          </a:p>
          <a:p>
            <a:pPr indent="-285750" lvl="0" marL="381000" rtl="0" algn="l">
              <a:lnSpc>
                <a:spcPct val="90000"/>
              </a:lnSpc>
              <a:spcBef>
                <a:spcPts val="800"/>
              </a:spcBef>
              <a:spcAft>
                <a:spcPts val="0"/>
              </a:spcAft>
              <a:buSzPts val="1800"/>
              <a:buFont typeface="Noto Sans Symbols"/>
              <a:buChar char="✔"/>
            </a:pPr>
            <a:r>
              <a:rPr lang="es-ES"/>
              <a:t>Aunque cada palabra por separado tiene sentido, de forma conjunta constituyen el menú de navegación de la página, por lo que su significado conjunto es mayor que por separado. Esto se denomina listas.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2"/>
          <p:cNvSpPr txBox="1"/>
          <p:nvPr>
            <p:ph type="ctrTitle"/>
          </p:nvPr>
        </p:nvSpPr>
        <p:spPr>
          <a:xfrm>
            <a:off x="1149562" y="771156"/>
            <a:ext cx="6392100" cy="45813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sz="2800"/>
              <a:t>Tipos de listas</a:t>
            </a:r>
            <a:endParaRPr sz="2800"/>
          </a:p>
        </p:txBody>
      </p:sp>
      <p:pic>
        <p:nvPicPr>
          <p:cNvPr id="491" name="Google Shape;491;p12"/>
          <p:cNvPicPr preferRelativeResize="0"/>
          <p:nvPr/>
        </p:nvPicPr>
        <p:blipFill rotWithShape="1">
          <a:blip r:embed="rId3">
            <a:alphaModFix/>
          </a:blip>
          <a:srcRect b="0" l="0" r="0" t="0"/>
          <a:stretch/>
        </p:blipFill>
        <p:spPr>
          <a:xfrm>
            <a:off x="328612" y="1836523"/>
            <a:ext cx="8486775" cy="1981200"/>
          </a:xfrm>
          <a:prstGeom prst="rect">
            <a:avLst/>
          </a:prstGeom>
          <a:noFill/>
          <a:ln>
            <a:noFill/>
          </a:ln>
        </p:spPr>
      </p:pic>
      <p:pic>
        <p:nvPicPr>
          <p:cNvPr id="492" name="Google Shape;492;p12"/>
          <p:cNvPicPr preferRelativeResize="0"/>
          <p:nvPr/>
        </p:nvPicPr>
        <p:blipFill rotWithShape="1">
          <a:blip r:embed="rId4">
            <a:alphaModFix/>
          </a:blip>
          <a:srcRect b="0" l="0" r="0" t="0"/>
          <a:stretch/>
        </p:blipFill>
        <p:spPr>
          <a:xfrm>
            <a:off x="580382" y="3207223"/>
            <a:ext cx="2200275" cy="409575"/>
          </a:xfrm>
          <a:prstGeom prst="rect">
            <a:avLst/>
          </a:prstGeom>
          <a:noFill/>
          <a:ln>
            <a:noFill/>
          </a:ln>
        </p:spPr>
      </p:pic>
      <p:pic>
        <p:nvPicPr>
          <p:cNvPr id="493" name="Google Shape;493;p12"/>
          <p:cNvPicPr preferRelativeResize="0"/>
          <p:nvPr/>
        </p:nvPicPr>
        <p:blipFill rotWithShape="1">
          <a:blip r:embed="rId5">
            <a:alphaModFix/>
          </a:blip>
          <a:srcRect b="0" l="0" r="0" t="0"/>
          <a:stretch/>
        </p:blipFill>
        <p:spPr>
          <a:xfrm>
            <a:off x="3571875" y="3145310"/>
            <a:ext cx="2000250" cy="533400"/>
          </a:xfrm>
          <a:prstGeom prst="rect">
            <a:avLst/>
          </a:prstGeom>
          <a:noFill/>
          <a:ln>
            <a:noFill/>
          </a:ln>
        </p:spPr>
      </p:pic>
      <p:pic>
        <p:nvPicPr>
          <p:cNvPr id="494" name="Google Shape;494;p12"/>
          <p:cNvPicPr preferRelativeResize="0"/>
          <p:nvPr/>
        </p:nvPicPr>
        <p:blipFill rotWithShape="1">
          <a:blip r:embed="rId6">
            <a:alphaModFix/>
          </a:blip>
          <a:srcRect b="0" l="0" r="0" t="0"/>
          <a:stretch/>
        </p:blipFill>
        <p:spPr>
          <a:xfrm>
            <a:off x="6148388" y="3089190"/>
            <a:ext cx="2333625" cy="695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
          <p:cNvSpPr txBox="1"/>
          <p:nvPr>
            <p:ph type="ctrTitle"/>
          </p:nvPr>
        </p:nvSpPr>
        <p:spPr>
          <a:xfrm>
            <a:off x="796813" y="2313344"/>
            <a:ext cx="7671683" cy="2060947"/>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42361"/>
              <a:buFont typeface="Nunito"/>
              <a:buNone/>
            </a:pPr>
            <a:r>
              <a:rPr b="0" lang="es-ES" sz="3200"/>
              <a:t>“Creo que el mejor curriculum que puede presentar un programador es el de un buen trabajo realizado con la máxima calidad y sobre todo enorme utilidad” </a:t>
            </a:r>
            <a:br>
              <a:rPr b="0" lang="es-ES" sz="3200"/>
            </a:br>
            <a:br>
              <a:rPr b="0" lang="es-ES" sz="3200"/>
            </a:br>
            <a:r>
              <a:rPr b="0" lang="es-ES" sz="3200"/>
              <a:t>- Rafael Gómez</a:t>
            </a:r>
            <a:endParaRPr sz="3400"/>
          </a:p>
        </p:txBody>
      </p:sp>
      <p:pic>
        <p:nvPicPr>
          <p:cNvPr id="246" name="Google Shape;246;p4"/>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247" name="Google Shape;247;p4"/>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248" name="Google Shape;248;p4"/>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pic>
        <p:nvPicPr>
          <p:cNvPr descr="https://lh3.googleusercontent.com/63KZwuo3W_BXv66mWhwBLfDoi7GXgX5tASEF8J3FJQ8J11ACIyj9kPcx6lpmWiS1kSY-MOx9LEGmCzweSMOsoIIh67HytQGPrrQznnQzjI_gLcZCnzsccJsDTtIsqFgzKasVULsuNnP2tFFLY9kKTYRldAD3ozeqrASdusHUejXbdI4EUmcD9Q" id="249" name="Google Shape;249;p4"/>
          <p:cNvPicPr preferRelativeResize="0"/>
          <p:nvPr/>
        </p:nvPicPr>
        <p:blipFill rotWithShape="1">
          <a:blip r:embed="rId5">
            <a:alphaModFix/>
          </a:blip>
          <a:srcRect b="0" l="0" r="0" t="0"/>
          <a:stretch/>
        </p:blipFill>
        <p:spPr>
          <a:xfrm>
            <a:off x="3575652" y="190699"/>
            <a:ext cx="1613034" cy="161303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13"/>
          <p:cNvSpPr txBox="1"/>
          <p:nvPr>
            <p:ph type="ctrTitle"/>
          </p:nvPr>
        </p:nvSpPr>
        <p:spPr>
          <a:xfrm>
            <a:off x="1077097" y="345988"/>
            <a:ext cx="6858000" cy="746007"/>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¿Viñetas o números?</a:t>
            </a:r>
            <a:endParaRPr/>
          </a:p>
        </p:txBody>
      </p:sp>
      <p:sp>
        <p:nvSpPr>
          <p:cNvPr id="500" name="Google Shape;500;p13"/>
          <p:cNvSpPr txBox="1"/>
          <p:nvPr>
            <p:ph idx="1" type="subTitle"/>
          </p:nvPr>
        </p:nvSpPr>
        <p:spPr>
          <a:xfrm>
            <a:off x="1110048" y="1432902"/>
            <a:ext cx="6858000" cy="1241700"/>
          </a:xfrm>
          <a:prstGeom prst="rect">
            <a:avLst/>
          </a:prstGeom>
          <a:noFill/>
          <a:ln>
            <a:noFill/>
          </a:ln>
        </p:spPr>
        <p:txBody>
          <a:bodyPr anchorCtr="0" anchor="t" bIns="34275" lIns="68575" spcFirstLastPara="1" rIns="68575" wrap="square" tIns="34275">
            <a:normAutofit lnSpcReduction="10000"/>
          </a:bodyPr>
          <a:lstStyle/>
          <a:p>
            <a:pPr indent="-361950" lvl="0" marL="457200" rtl="0" algn="l">
              <a:lnSpc>
                <a:spcPct val="90000"/>
              </a:lnSpc>
              <a:spcBef>
                <a:spcPts val="800"/>
              </a:spcBef>
              <a:spcAft>
                <a:spcPts val="0"/>
              </a:spcAft>
              <a:buSzPts val="1800"/>
              <a:buFont typeface="Arial"/>
              <a:buChar char="•"/>
            </a:pPr>
            <a:r>
              <a:rPr lang="es-ES"/>
              <a:t>Las listas numéricas establecen un orden en la lectura de sus ítems.</a:t>
            </a:r>
            <a:endParaRPr/>
          </a:p>
          <a:p>
            <a:pPr indent="-361950" lvl="0" marL="457200" rtl="0" algn="l">
              <a:lnSpc>
                <a:spcPct val="90000"/>
              </a:lnSpc>
              <a:spcBef>
                <a:spcPts val="800"/>
              </a:spcBef>
              <a:spcAft>
                <a:spcPts val="0"/>
              </a:spcAft>
              <a:buSzPts val="1800"/>
              <a:buFont typeface="Arial"/>
              <a:buChar char="•"/>
            </a:pPr>
            <a:r>
              <a:rPr lang="es-ES"/>
              <a:t>Las listas de viñetas no representan ningún orden o importancia entre sus ítems. Son elementos compuestos. </a:t>
            </a:r>
            <a:endParaRPr/>
          </a:p>
          <a:p>
            <a:pPr indent="-247650" lvl="0" marL="457200" rtl="0" algn="l">
              <a:lnSpc>
                <a:spcPct val="90000"/>
              </a:lnSpc>
              <a:spcBef>
                <a:spcPts val="800"/>
              </a:spcBef>
              <a:spcAft>
                <a:spcPts val="0"/>
              </a:spcAft>
              <a:buSzPts val="1800"/>
              <a:buFont typeface="Arial"/>
              <a:buNone/>
            </a:pPr>
            <a:r>
              <a:t/>
            </a:r>
            <a:endParaRPr/>
          </a:p>
        </p:txBody>
      </p:sp>
      <p:pic>
        <p:nvPicPr>
          <p:cNvPr id="501" name="Google Shape;501;p13"/>
          <p:cNvPicPr preferRelativeResize="0"/>
          <p:nvPr/>
        </p:nvPicPr>
        <p:blipFill rotWithShape="1">
          <a:blip r:embed="rId3">
            <a:alphaModFix/>
          </a:blip>
          <a:srcRect b="0" l="0" r="0" t="0"/>
          <a:stretch/>
        </p:blipFill>
        <p:spPr>
          <a:xfrm>
            <a:off x="1619250" y="2702268"/>
            <a:ext cx="5905500" cy="1847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ACTIVIDAD</a:t>
            </a:r>
            <a:endParaRPr/>
          </a:p>
        </p:txBody>
      </p:sp>
      <p:sp>
        <p:nvSpPr>
          <p:cNvPr id="507" name="Google Shape;507;p14"/>
          <p:cNvSpPr txBox="1"/>
          <p:nvPr>
            <p:ph idx="1" type="subTitle"/>
          </p:nvPr>
        </p:nvSpPr>
        <p:spPr>
          <a:xfrm>
            <a:off x="1143000" y="2701529"/>
            <a:ext cx="6858000" cy="1746903"/>
          </a:xfrm>
          <a:prstGeom prst="rect">
            <a:avLst/>
          </a:prstGeom>
          <a:noFill/>
          <a:ln>
            <a:noFill/>
          </a:ln>
        </p:spPr>
        <p:txBody>
          <a:bodyPr anchorCtr="0" anchor="t" bIns="34275" lIns="68575" spcFirstLastPara="1" rIns="68575" wrap="square" tIns="34275">
            <a:normAutofit fontScale="70000" lnSpcReduction="20000"/>
          </a:bodyPr>
          <a:lstStyle/>
          <a:p>
            <a:pPr indent="-361950" lvl="0" marL="457200" rtl="0" algn="ctr">
              <a:lnSpc>
                <a:spcPct val="90000"/>
              </a:lnSpc>
              <a:spcBef>
                <a:spcPts val="800"/>
              </a:spcBef>
              <a:spcAft>
                <a:spcPts val="0"/>
              </a:spcAft>
              <a:buClr>
                <a:schemeClr val="dk1"/>
              </a:buClr>
              <a:buSzPct val="142857"/>
              <a:buNone/>
            </a:pPr>
            <a:r>
              <a:rPr lang="es-ES"/>
              <a:t>Crea dos listas usando las etiquetas de HTML.</a:t>
            </a:r>
            <a:endParaRPr/>
          </a:p>
          <a:p>
            <a:pPr indent="-361950" lvl="0" marL="457200" rtl="0" algn="ctr">
              <a:lnSpc>
                <a:spcPct val="90000"/>
              </a:lnSpc>
              <a:spcBef>
                <a:spcPts val="800"/>
              </a:spcBef>
              <a:spcAft>
                <a:spcPts val="0"/>
              </a:spcAft>
              <a:buClr>
                <a:schemeClr val="dk1"/>
              </a:buClr>
              <a:buSzPct val="142857"/>
              <a:buNone/>
            </a:pPr>
            <a:r>
              <a:t/>
            </a:r>
            <a:endParaRPr/>
          </a:p>
          <a:p>
            <a:pPr indent="-361950" lvl="0" marL="457200" rtl="0" algn="ctr">
              <a:lnSpc>
                <a:spcPct val="90000"/>
              </a:lnSpc>
              <a:spcBef>
                <a:spcPts val="800"/>
              </a:spcBef>
              <a:spcAft>
                <a:spcPts val="0"/>
              </a:spcAft>
              <a:buClr>
                <a:schemeClr val="dk1"/>
              </a:buClr>
              <a:buSzPct val="142857"/>
              <a:buNone/>
            </a:pPr>
            <a:r>
              <a:rPr b="1" lang="es-ES"/>
              <a:t>Descripción de la actividad. </a:t>
            </a:r>
            <a:endParaRPr/>
          </a:p>
          <a:p>
            <a:pPr indent="-361950" lvl="0" marL="457200" rtl="0" algn="ctr">
              <a:lnSpc>
                <a:spcPct val="90000"/>
              </a:lnSpc>
              <a:spcBef>
                <a:spcPts val="800"/>
              </a:spcBef>
              <a:spcAft>
                <a:spcPts val="0"/>
              </a:spcAft>
              <a:buClr>
                <a:schemeClr val="dk1"/>
              </a:buClr>
              <a:buSzPct val="142857"/>
              <a:buNone/>
            </a:pPr>
            <a:br>
              <a:rPr lang="es-ES"/>
            </a:br>
            <a:r>
              <a:rPr lang="es-ES"/>
              <a:t>LISTA NO ORDENADA DE 3 DEPORTES FAVORITOS</a:t>
            </a:r>
            <a:endParaRPr/>
          </a:p>
          <a:p>
            <a:pPr indent="-361950" lvl="0" marL="457200" rtl="0" algn="ctr">
              <a:lnSpc>
                <a:spcPct val="90000"/>
              </a:lnSpc>
              <a:spcBef>
                <a:spcPts val="800"/>
              </a:spcBef>
              <a:spcAft>
                <a:spcPts val="0"/>
              </a:spcAft>
              <a:buClr>
                <a:schemeClr val="dk1"/>
              </a:buClr>
              <a:buSzPct val="142857"/>
              <a:buNone/>
            </a:pPr>
            <a:br>
              <a:rPr lang="es-ES"/>
            </a:br>
            <a:endParaRPr/>
          </a:p>
          <a:p>
            <a:pPr indent="-361950" lvl="0" marL="457200" rtl="0" algn="ctr">
              <a:lnSpc>
                <a:spcPct val="90000"/>
              </a:lnSpc>
              <a:spcBef>
                <a:spcPts val="800"/>
              </a:spcBef>
              <a:spcAft>
                <a:spcPts val="0"/>
              </a:spcAft>
              <a:buClr>
                <a:schemeClr val="dk1"/>
              </a:buClr>
              <a:buSzPct val="142857"/>
              <a:buNone/>
            </a:pPr>
            <a:r>
              <a:t/>
            </a:r>
            <a:endParaRPr/>
          </a:p>
        </p:txBody>
      </p:sp>
      <p:pic>
        <p:nvPicPr>
          <p:cNvPr descr="https://lh4.googleusercontent.com/KPFZcG0-zvaw5nsga5TDe2F3spr5K8onx160FlrvzaG_rK57n_Zoj768JGWAUXAKQ1T_0YYpcRMJuy4zEoAMot0VCrh0obqGCo7Cdg8jMko6WxM4pRKKrOY_pNKUSyf-vIa7MzA-DdPgrUC6Bk73kx1aBw=s2048" id="508" name="Google Shape;508;p14"/>
          <p:cNvPicPr preferRelativeResize="0"/>
          <p:nvPr/>
        </p:nvPicPr>
        <p:blipFill rotWithShape="1">
          <a:blip r:embed="rId3">
            <a:alphaModFix/>
          </a:blip>
          <a:srcRect b="0" l="0" r="0" t="0"/>
          <a:stretch/>
        </p:blipFill>
        <p:spPr>
          <a:xfrm>
            <a:off x="3837889" y="390267"/>
            <a:ext cx="1434328" cy="1434328"/>
          </a:xfrm>
          <a:prstGeom prst="rect">
            <a:avLst/>
          </a:prstGeom>
          <a:noFill/>
          <a:ln>
            <a:noFill/>
          </a:ln>
        </p:spPr>
      </p:pic>
      <p:pic>
        <p:nvPicPr>
          <p:cNvPr descr="https://lh4.googleusercontent.com/yo9ZVaXgCzpk5_HWlwv1LfUzxyzphjLLVA6bci_as55CgvZX1uyAewcV2ObDe9_nM-fr3JhYHikz3baCnBUjOJ-0SSSkh_1Xi74HcSIxwawnUr8p4QXJiQFvSu35nOfcE23JcngAhc4rzuSwqSQ8J3yJ7w=s2048" id="509" name="Google Shape;509;p14"/>
          <p:cNvPicPr preferRelativeResize="0"/>
          <p:nvPr/>
        </p:nvPicPr>
        <p:blipFill rotWithShape="1">
          <a:blip r:embed="rId4">
            <a:alphaModFix/>
          </a:blip>
          <a:srcRect b="0" l="0" r="0" t="0"/>
          <a:stretch/>
        </p:blipFill>
        <p:spPr>
          <a:xfrm>
            <a:off x="6826592" y="1738184"/>
            <a:ext cx="1625429" cy="162542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15"/>
          <p:cNvSpPr txBox="1"/>
          <p:nvPr>
            <p:ph type="ctrTitle"/>
          </p:nvPr>
        </p:nvSpPr>
        <p:spPr>
          <a:xfrm>
            <a:off x="1143000" y="471069"/>
            <a:ext cx="6858000" cy="731655"/>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Etiquetas &lt;div&gt; y &lt;spam&gt;</a:t>
            </a:r>
            <a:endParaRPr/>
          </a:p>
        </p:txBody>
      </p:sp>
      <p:sp>
        <p:nvSpPr>
          <p:cNvPr id="515" name="Google Shape;515;p15"/>
          <p:cNvSpPr txBox="1"/>
          <p:nvPr>
            <p:ph idx="1" type="subTitle"/>
          </p:nvPr>
        </p:nvSpPr>
        <p:spPr>
          <a:xfrm>
            <a:off x="1235676" y="1399101"/>
            <a:ext cx="6993924" cy="1459429"/>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Las etiquetas &lt;div&gt; y &lt;span&gt; son contenedores vacíos que nos sirven para agrupar el contenido de una página. Serían como cajas de vidrio que lo rodean para, luego, poder modificarlo con CSS.</a:t>
            </a:r>
            <a:br>
              <a:rPr lang="es-ES"/>
            </a:br>
            <a:endParaRPr b="1">
              <a:solidFill>
                <a:srgbClr val="2466AD"/>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16"/>
          <p:cNvSpPr txBox="1"/>
          <p:nvPr>
            <p:ph type="ctrTitle"/>
          </p:nvPr>
        </p:nvSpPr>
        <p:spPr>
          <a:xfrm>
            <a:off x="914400" y="296561"/>
            <a:ext cx="7234880" cy="869575"/>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Diferencia Entre &lt;div&gt; Y &lt;span&gt;.</a:t>
            </a:r>
            <a:endParaRPr/>
          </a:p>
        </p:txBody>
      </p:sp>
      <p:sp>
        <p:nvSpPr>
          <p:cNvPr id="521" name="Google Shape;521;p16"/>
          <p:cNvSpPr txBox="1"/>
          <p:nvPr>
            <p:ph idx="1" type="subTitle"/>
          </p:nvPr>
        </p:nvSpPr>
        <p:spPr>
          <a:xfrm>
            <a:off x="749643" y="1432900"/>
            <a:ext cx="7457303" cy="2125845"/>
          </a:xfrm>
          <a:prstGeom prst="rect">
            <a:avLst/>
          </a:prstGeom>
          <a:noFill/>
          <a:ln>
            <a:noFill/>
          </a:ln>
        </p:spPr>
        <p:txBody>
          <a:bodyPr anchorCtr="0" anchor="t" bIns="34275" lIns="68575" spcFirstLastPara="1" rIns="68575" wrap="square" tIns="34275">
            <a:normAutofit fontScale="85000" lnSpcReduction="10000"/>
          </a:bodyPr>
          <a:lstStyle/>
          <a:p>
            <a:pPr indent="-361950" lvl="0" marL="457200" rtl="0" algn="ctr">
              <a:lnSpc>
                <a:spcPct val="90000"/>
              </a:lnSpc>
              <a:spcBef>
                <a:spcPts val="800"/>
              </a:spcBef>
              <a:spcAft>
                <a:spcPts val="0"/>
              </a:spcAft>
              <a:buClr>
                <a:schemeClr val="dk1"/>
              </a:buClr>
              <a:buSzPct val="117647"/>
              <a:buNone/>
            </a:pPr>
            <a:r>
              <a:rPr lang="es-ES"/>
              <a:t>📚 Los</a:t>
            </a:r>
            <a:r>
              <a:rPr b="1" lang="es-ES"/>
              <a:t> &lt;div&gt; son </a:t>
            </a:r>
            <a:r>
              <a:rPr b="1" i="1" lang="es-ES"/>
              <a:t>tags</a:t>
            </a:r>
            <a:r>
              <a:rPr b="1" lang="es-ES"/>
              <a:t> de tipo </a:t>
            </a:r>
            <a:r>
              <a:rPr b="1" i="1" lang="es-ES"/>
              <a:t>block</a:t>
            </a:r>
            <a:r>
              <a:rPr lang="es-ES"/>
              <a:t>. Es decir, ocupan todo el ancho de la pantalla y desplazan a los elementos externos hacia arriba y hacia abajo. Generalmente se usan para agrupar grandes secciones del documento.</a:t>
            </a:r>
            <a:endParaRPr/>
          </a:p>
          <a:p>
            <a:pPr indent="-361950" lvl="0" marL="457200" rtl="0" algn="ctr">
              <a:lnSpc>
                <a:spcPct val="90000"/>
              </a:lnSpc>
              <a:spcBef>
                <a:spcPts val="800"/>
              </a:spcBef>
              <a:spcAft>
                <a:spcPts val="0"/>
              </a:spcAft>
              <a:buClr>
                <a:schemeClr val="dk1"/>
              </a:buClr>
              <a:buSzPct val="117647"/>
              <a:buNone/>
            </a:pPr>
            <a:r>
              <a:rPr lang="es-ES"/>
              <a:t>📚 Los </a:t>
            </a:r>
            <a:r>
              <a:rPr b="1" lang="es-ES"/>
              <a:t>&lt;span&gt;, en cambio, son </a:t>
            </a:r>
            <a:r>
              <a:rPr b="1" i="1" lang="es-ES"/>
              <a:t>tags</a:t>
            </a:r>
            <a:r>
              <a:rPr b="1" lang="es-ES"/>
              <a:t> de tipo </a:t>
            </a:r>
            <a:r>
              <a:rPr b="1" i="1" lang="es-ES"/>
              <a:t>inline</a:t>
            </a:r>
            <a:r>
              <a:rPr lang="es-ES"/>
              <a:t>. Es decir, afectan únicamente el espacio que ocupa su contenido. Generalmente se usan para seleccionar partes específicas de un documento, como una frase de un párrafo, una palabra o una imagen.</a:t>
            </a:r>
            <a:endParaRPr/>
          </a:p>
          <a:p>
            <a:pPr indent="-361950" lvl="0" marL="457200" rtl="0" algn="ctr">
              <a:lnSpc>
                <a:spcPct val="90000"/>
              </a:lnSpc>
              <a:spcBef>
                <a:spcPts val="800"/>
              </a:spcBef>
              <a:spcAft>
                <a:spcPts val="0"/>
              </a:spcAft>
              <a:buClr>
                <a:schemeClr val="dk1"/>
              </a:buClr>
              <a:buSzPct val="117647"/>
              <a:buNone/>
            </a:pPr>
            <a:br>
              <a:rPr lang="es-ES"/>
            </a:b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17"/>
          <p:cNvPicPr preferRelativeResize="0"/>
          <p:nvPr/>
        </p:nvPicPr>
        <p:blipFill rotWithShape="1">
          <a:blip r:embed="rId3">
            <a:alphaModFix/>
          </a:blip>
          <a:srcRect b="28889" l="-1" r="1452" t="33633"/>
          <a:stretch/>
        </p:blipFill>
        <p:spPr>
          <a:xfrm>
            <a:off x="2273644" y="547182"/>
            <a:ext cx="4077729" cy="335755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18"/>
          <p:cNvSpPr txBox="1"/>
          <p:nvPr>
            <p:ph type="ctrTitle"/>
          </p:nvPr>
        </p:nvSpPr>
        <p:spPr>
          <a:xfrm>
            <a:off x="1101811" y="1828800"/>
            <a:ext cx="6858000" cy="902526"/>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Tablas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19"/>
          <p:cNvSpPr txBox="1"/>
          <p:nvPr>
            <p:ph type="ctrTitle"/>
          </p:nvPr>
        </p:nvSpPr>
        <p:spPr>
          <a:xfrm>
            <a:off x="1093573" y="280086"/>
            <a:ext cx="6858000" cy="82014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Tablas</a:t>
            </a:r>
            <a:endParaRPr/>
          </a:p>
        </p:txBody>
      </p:sp>
      <p:sp>
        <p:nvSpPr>
          <p:cNvPr id="537" name="Google Shape;537;p19"/>
          <p:cNvSpPr txBox="1"/>
          <p:nvPr>
            <p:ph idx="1" type="subTitle"/>
          </p:nvPr>
        </p:nvSpPr>
        <p:spPr>
          <a:xfrm>
            <a:off x="280086" y="1652540"/>
            <a:ext cx="4712044" cy="2284269"/>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sz="1400"/>
              <a:t>Son un </a:t>
            </a:r>
            <a:r>
              <a:rPr b="1" lang="es-ES" sz="1400"/>
              <a:t>conjunto de celdas organizadas</a:t>
            </a:r>
            <a:r>
              <a:rPr lang="es-ES" sz="1400"/>
              <a:t>, dentro de las cuales es posible alojar distintos contenidos. HTML dispone de una gran variedad de etiquetas y atributos para crear tablas. </a:t>
            </a:r>
            <a:r>
              <a:rPr b="1" lang="es-ES" sz="1400">
                <a:solidFill>
                  <a:srgbClr val="2466AD"/>
                </a:solidFill>
              </a:rPr>
              <a:t>Sirven para representar información tabulada, en filas y columnas.</a:t>
            </a:r>
            <a:endParaRPr/>
          </a:p>
        </p:txBody>
      </p:sp>
      <p:sp>
        <p:nvSpPr>
          <p:cNvPr id="538" name="Google Shape;538;p19"/>
          <p:cNvSpPr txBox="1"/>
          <p:nvPr/>
        </p:nvSpPr>
        <p:spPr>
          <a:xfrm>
            <a:off x="5189837" y="1552975"/>
            <a:ext cx="3612291" cy="1241700"/>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marR="0" rtl="0" algn="ctr">
              <a:lnSpc>
                <a:spcPct val="90000"/>
              </a:lnSpc>
              <a:spcBef>
                <a:spcPts val="800"/>
              </a:spcBef>
              <a:spcAft>
                <a:spcPts val="0"/>
              </a:spcAft>
              <a:buClr>
                <a:schemeClr val="dk1"/>
              </a:buClr>
              <a:buSzPct val="138996"/>
              <a:buFont typeface="Arial"/>
              <a:buNone/>
            </a:pPr>
            <a:r>
              <a:rPr b="0" i="0" lang="es-ES" sz="1400" u="none" cap="none" strike="noStrike">
                <a:solidFill>
                  <a:schemeClr val="dk1"/>
                </a:solidFill>
                <a:latin typeface="Nunito"/>
                <a:ea typeface="Nunito"/>
                <a:cs typeface="Nunito"/>
                <a:sym typeface="Nunito"/>
              </a:rPr>
              <a:t> En HTML4 las tablas se usaban para maquetar. Cuando CSS creció y se hizo más fuerte, nacieron los detractores de las tablas.</a:t>
            </a:r>
            <a:endParaRPr/>
          </a:p>
          <a:p>
            <a:pPr indent="-361950" lvl="0" marL="457200" marR="0" rtl="0" algn="ctr">
              <a:lnSpc>
                <a:spcPct val="90000"/>
              </a:lnSpc>
              <a:spcBef>
                <a:spcPts val="800"/>
              </a:spcBef>
              <a:spcAft>
                <a:spcPts val="0"/>
              </a:spcAft>
              <a:buClr>
                <a:schemeClr val="dk1"/>
              </a:buClr>
              <a:buSzPct val="138996"/>
              <a:buFont typeface="Arial"/>
              <a:buNone/>
            </a:pPr>
            <a:br>
              <a:rPr b="0" i="0" lang="es-ES" sz="1400" u="none" cap="none" strike="noStrike">
                <a:solidFill>
                  <a:schemeClr val="dk1"/>
                </a:solidFill>
                <a:latin typeface="Nunito"/>
                <a:ea typeface="Nunito"/>
                <a:cs typeface="Nunito"/>
                <a:sym typeface="Nunito"/>
              </a:rPr>
            </a:br>
            <a:endParaRPr b="0" i="0" sz="1400" u="none" cap="none" strike="noStrike">
              <a:solidFill>
                <a:schemeClr val="dk1"/>
              </a:solidFill>
              <a:latin typeface="Nunito"/>
              <a:ea typeface="Nunito"/>
              <a:cs typeface="Nunito"/>
              <a:sym typeface="Nuni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20"/>
          <p:cNvSpPr txBox="1"/>
          <p:nvPr>
            <p:ph type="ctrTitle"/>
          </p:nvPr>
        </p:nvSpPr>
        <p:spPr>
          <a:xfrm>
            <a:off x="1060851" y="382143"/>
            <a:ext cx="6858000" cy="976667"/>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Etiquetas básicas para tablas en HTML</a:t>
            </a:r>
            <a:endParaRPr/>
          </a:p>
        </p:txBody>
      </p:sp>
      <p:sp>
        <p:nvSpPr>
          <p:cNvPr id="544" name="Google Shape;544;p20"/>
          <p:cNvSpPr/>
          <p:nvPr/>
        </p:nvSpPr>
        <p:spPr>
          <a:xfrm>
            <a:off x="2486025" y="2751138"/>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45" name="Google Shape;545;p20"/>
          <p:cNvPicPr preferRelativeResize="0"/>
          <p:nvPr/>
        </p:nvPicPr>
        <p:blipFill rotWithShape="1">
          <a:blip r:embed="rId3">
            <a:alphaModFix/>
          </a:blip>
          <a:srcRect b="0" l="0" r="0" t="0"/>
          <a:stretch/>
        </p:blipFill>
        <p:spPr>
          <a:xfrm>
            <a:off x="431800" y="1490134"/>
            <a:ext cx="8356600" cy="281569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21"/>
          <p:cNvSpPr txBox="1"/>
          <p:nvPr>
            <p:ph type="ctrTitle"/>
          </p:nvPr>
        </p:nvSpPr>
        <p:spPr>
          <a:xfrm>
            <a:off x="1110049" y="609599"/>
            <a:ext cx="6858000" cy="638915"/>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Etiquetas básicas para tablas en HTML</a:t>
            </a:r>
            <a:endParaRPr/>
          </a:p>
        </p:txBody>
      </p:sp>
      <p:sp>
        <p:nvSpPr>
          <p:cNvPr id="551" name="Google Shape;551;p21"/>
          <p:cNvSpPr txBox="1"/>
          <p:nvPr>
            <p:ph idx="1" type="subTitle"/>
          </p:nvPr>
        </p:nvSpPr>
        <p:spPr>
          <a:xfrm>
            <a:off x="1142999" y="1894702"/>
            <a:ext cx="3577281" cy="2471351"/>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l">
              <a:lnSpc>
                <a:spcPct val="90000"/>
              </a:lnSpc>
              <a:spcBef>
                <a:spcPts val="800"/>
              </a:spcBef>
              <a:spcAft>
                <a:spcPts val="0"/>
              </a:spcAft>
              <a:buSzPct val="108108"/>
              <a:buNone/>
            </a:pPr>
            <a:r>
              <a:rPr lang="es-ES"/>
              <a:t>Acepta 3 atributos de “diseño”:</a:t>
            </a:r>
            <a:endParaRPr/>
          </a:p>
          <a:p>
            <a:pPr indent="-361950" lvl="0" marL="457200" rtl="0" algn="l">
              <a:lnSpc>
                <a:spcPct val="90000"/>
              </a:lnSpc>
              <a:spcBef>
                <a:spcPts val="800"/>
              </a:spcBef>
              <a:spcAft>
                <a:spcPts val="0"/>
              </a:spcAft>
              <a:buSzPct val="108108"/>
              <a:buNone/>
            </a:pPr>
            <a:r>
              <a:rPr b="1" lang="es-ES"/>
              <a:t>Border:</a:t>
            </a:r>
            <a:r>
              <a:rPr lang="es-ES"/>
              <a:t> bordes de la tabla.</a:t>
            </a:r>
            <a:endParaRPr/>
          </a:p>
          <a:p>
            <a:pPr indent="-361950" lvl="0" marL="457200" rtl="0" algn="l">
              <a:lnSpc>
                <a:spcPct val="90000"/>
              </a:lnSpc>
              <a:spcBef>
                <a:spcPts val="800"/>
              </a:spcBef>
              <a:spcAft>
                <a:spcPts val="0"/>
              </a:spcAft>
              <a:buSzPct val="108108"/>
              <a:buFont typeface="Arial"/>
              <a:buChar char="•"/>
            </a:pPr>
            <a:r>
              <a:rPr b="1" lang="es-ES"/>
              <a:t>Cellpadding:</a:t>
            </a:r>
            <a:r>
              <a:rPr lang="es-ES"/>
              <a:t> especifica el espacio, en píxeles, entre la pared de la celda y su contenido.</a:t>
            </a:r>
            <a:endParaRPr/>
          </a:p>
          <a:p>
            <a:pPr indent="-361950" lvl="0" marL="457200" rtl="0" algn="l">
              <a:lnSpc>
                <a:spcPct val="90000"/>
              </a:lnSpc>
              <a:spcBef>
                <a:spcPts val="800"/>
              </a:spcBef>
              <a:spcAft>
                <a:spcPts val="0"/>
              </a:spcAft>
              <a:buSzPct val="108108"/>
              <a:buFont typeface="Arial"/>
              <a:buChar char="•"/>
            </a:pPr>
            <a:r>
              <a:rPr b="1" lang="es-ES"/>
              <a:t>Cellspacing:</a:t>
            </a:r>
            <a:r>
              <a:rPr lang="es-ES"/>
              <a:t> indica la distancia entre las celdas y el margen exterior de la tabla</a:t>
            </a:r>
            <a:endParaRPr/>
          </a:p>
        </p:txBody>
      </p:sp>
      <p:pic>
        <p:nvPicPr>
          <p:cNvPr id="552" name="Google Shape;552;p21"/>
          <p:cNvPicPr preferRelativeResize="0"/>
          <p:nvPr/>
        </p:nvPicPr>
        <p:blipFill rotWithShape="1">
          <a:blip r:embed="rId3">
            <a:alphaModFix/>
          </a:blip>
          <a:srcRect b="0" l="0" r="0" t="0"/>
          <a:stretch/>
        </p:blipFill>
        <p:spPr>
          <a:xfrm>
            <a:off x="1460286" y="1513188"/>
            <a:ext cx="2466975" cy="304800"/>
          </a:xfrm>
          <a:prstGeom prst="rect">
            <a:avLst/>
          </a:prstGeom>
          <a:noFill/>
          <a:ln>
            <a:noFill/>
          </a:ln>
        </p:spPr>
      </p:pic>
      <p:pic>
        <p:nvPicPr>
          <p:cNvPr id="553" name="Google Shape;553;p21"/>
          <p:cNvPicPr preferRelativeResize="0"/>
          <p:nvPr/>
        </p:nvPicPr>
        <p:blipFill rotWithShape="1">
          <a:blip r:embed="rId4">
            <a:alphaModFix/>
          </a:blip>
          <a:srcRect b="0" l="0" r="0" t="0"/>
          <a:stretch/>
        </p:blipFill>
        <p:spPr>
          <a:xfrm>
            <a:off x="5001397" y="1513188"/>
            <a:ext cx="3276600" cy="2657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22"/>
          <p:cNvSpPr/>
          <p:nvPr/>
        </p:nvSpPr>
        <p:spPr>
          <a:xfrm>
            <a:off x="2286000" y="1628252"/>
            <a:ext cx="4572000" cy="11541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ES" sz="4100" u="none" cap="none" strike="noStrike">
                <a:solidFill>
                  <a:srgbClr val="4089D7"/>
                </a:solidFill>
                <a:latin typeface="Nunito"/>
                <a:ea typeface="Nunito"/>
                <a:cs typeface="Nunito"/>
                <a:sym typeface="Nunito"/>
              </a:rPr>
              <a:t>Formularios</a:t>
            </a:r>
            <a:endParaRPr/>
          </a:p>
          <a:p>
            <a:pPr indent="0" lvl="0" marL="0" marR="0" rtl="0" algn="l">
              <a:lnSpc>
                <a:spcPct val="100000"/>
              </a:lnSpc>
              <a:spcBef>
                <a:spcPts val="0"/>
              </a:spcBef>
              <a:spcAft>
                <a:spcPts val="0"/>
              </a:spcAft>
              <a:buNone/>
            </a:pP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5"/>
          <p:cNvSpPr txBox="1"/>
          <p:nvPr/>
        </p:nvSpPr>
        <p:spPr>
          <a:xfrm>
            <a:off x="2265407" y="2062976"/>
            <a:ext cx="4563678" cy="609387"/>
          </a:xfrm>
          <a:prstGeom prst="rect">
            <a:avLst/>
          </a:prstGeom>
          <a:noFill/>
          <a:ln>
            <a:noFill/>
          </a:ln>
        </p:spPr>
        <p:txBody>
          <a:bodyPr anchorCtr="0" anchor="t" bIns="68575" lIns="68575" spcFirstLastPara="1" rIns="68575" wrap="square" tIns="68575">
            <a:spAutoFit/>
          </a:bodyPr>
          <a:lstStyle/>
          <a:p>
            <a:pPr indent="0" lvl="0" marL="0" marR="0" rtl="0" algn="ctr">
              <a:lnSpc>
                <a:spcPct val="90000"/>
              </a:lnSpc>
              <a:spcBef>
                <a:spcPts val="0"/>
              </a:spcBef>
              <a:spcAft>
                <a:spcPts val="0"/>
              </a:spcAft>
              <a:buNone/>
            </a:pPr>
            <a:r>
              <a:rPr b="1" i="0" lang="es-ES" sz="3400" u="none" cap="none" strike="noStrike">
                <a:solidFill>
                  <a:schemeClr val="accent3"/>
                </a:solidFill>
                <a:highlight>
                  <a:srgbClr val="F1C232"/>
                </a:highlight>
                <a:latin typeface="Nunito"/>
                <a:ea typeface="Nunito"/>
                <a:cs typeface="Nunito"/>
                <a:sym typeface="Nunito"/>
              </a:rPr>
              <a:t>Clase 03 .</a:t>
            </a:r>
            <a:endParaRPr b="1" i="0" sz="3400" u="none" cap="none" strike="noStrike">
              <a:solidFill>
                <a:schemeClr val="accent3"/>
              </a:solidFill>
              <a:highlight>
                <a:srgbClr val="F1C232"/>
              </a:highlight>
              <a:latin typeface="Nunito"/>
              <a:ea typeface="Nunito"/>
              <a:cs typeface="Nunito"/>
              <a:sym typeface="Nunito"/>
            </a:endParaRPr>
          </a:p>
        </p:txBody>
      </p:sp>
      <p:pic>
        <p:nvPicPr>
          <p:cNvPr id="255" name="Google Shape;255;p5"/>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256" name="Google Shape;256;p5"/>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257" name="Google Shape;257;p5"/>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23"/>
          <p:cNvSpPr txBox="1"/>
          <p:nvPr>
            <p:ph type="ctrTitle"/>
          </p:nvPr>
        </p:nvSpPr>
        <p:spPr>
          <a:xfrm>
            <a:off x="1241854" y="486032"/>
            <a:ext cx="6858000" cy="72129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Definición</a:t>
            </a:r>
            <a:endParaRPr/>
          </a:p>
        </p:txBody>
      </p:sp>
      <p:sp>
        <p:nvSpPr>
          <p:cNvPr id="564" name="Google Shape;564;p23"/>
          <p:cNvSpPr txBox="1"/>
          <p:nvPr>
            <p:ph idx="1" type="subTitle"/>
          </p:nvPr>
        </p:nvSpPr>
        <p:spPr>
          <a:xfrm>
            <a:off x="1184190" y="1523517"/>
            <a:ext cx="3964459" cy="2570687"/>
          </a:xfrm>
          <a:prstGeom prst="rect">
            <a:avLst/>
          </a:prstGeom>
          <a:noFill/>
          <a:ln>
            <a:noFill/>
          </a:ln>
        </p:spPr>
        <p:txBody>
          <a:bodyPr anchorCtr="0" anchor="t" bIns="34275" lIns="68575" spcFirstLastPara="1" rIns="68575" wrap="square" tIns="34275">
            <a:normAutofit/>
          </a:bodyPr>
          <a:lstStyle/>
          <a:p>
            <a:pPr indent="-361950" lvl="0" marL="457200" rtl="0" algn="just">
              <a:lnSpc>
                <a:spcPct val="90000"/>
              </a:lnSpc>
              <a:spcBef>
                <a:spcPts val="800"/>
              </a:spcBef>
              <a:spcAft>
                <a:spcPts val="0"/>
              </a:spcAft>
              <a:buSzPts val="1800"/>
              <a:buNone/>
            </a:pPr>
            <a:r>
              <a:rPr lang="es-ES"/>
              <a:t>      Son etiquetas donde el usuario ingresará o seleccionará valores, que serán enviados a un archivo encargado de procesar la información.</a:t>
            </a:r>
            <a:endParaRPr/>
          </a:p>
          <a:p>
            <a:pPr indent="-361950" lvl="0" marL="457200" rtl="0" algn="ctr">
              <a:lnSpc>
                <a:spcPct val="90000"/>
              </a:lnSpc>
              <a:spcBef>
                <a:spcPts val="800"/>
              </a:spcBef>
              <a:spcAft>
                <a:spcPts val="0"/>
              </a:spcAft>
              <a:buClr>
                <a:schemeClr val="dk1"/>
              </a:buClr>
              <a:buSzPts val="1800"/>
              <a:buNone/>
            </a:pPr>
            <a:br>
              <a:rPr lang="es-ES"/>
            </a:br>
            <a:endParaRPr/>
          </a:p>
        </p:txBody>
      </p:sp>
      <p:pic>
        <p:nvPicPr>
          <p:cNvPr id="565" name="Google Shape;565;p23"/>
          <p:cNvPicPr preferRelativeResize="0"/>
          <p:nvPr/>
        </p:nvPicPr>
        <p:blipFill rotWithShape="1">
          <a:blip r:embed="rId3">
            <a:alphaModFix/>
          </a:blip>
          <a:srcRect b="0" l="0" r="0" t="0"/>
          <a:stretch/>
        </p:blipFill>
        <p:spPr>
          <a:xfrm>
            <a:off x="6049276" y="1134505"/>
            <a:ext cx="2581275" cy="3105150"/>
          </a:xfrm>
          <a:prstGeom prst="rect">
            <a:avLst/>
          </a:prstGeom>
          <a:noFill/>
          <a:ln>
            <a:noFill/>
          </a:ln>
        </p:spPr>
      </p:pic>
      <p:sp>
        <p:nvSpPr>
          <p:cNvPr id="566" name="Google Shape;566;p23"/>
          <p:cNvSpPr/>
          <p:nvPr/>
        </p:nvSpPr>
        <p:spPr>
          <a:xfrm>
            <a:off x="1132703" y="3891805"/>
            <a:ext cx="45720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400" u="none" cap="none" strike="noStrike">
                <a:solidFill>
                  <a:schemeClr val="dk1"/>
                </a:solidFill>
                <a:latin typeface="Nunito"/>
                <a:ea typeface="Nunito"/>
                <a:cs typeface="Nunito"/>
                <a:sym typeface="Nunito"/>
              </a:rPr>
              <a:t>Los formularios HTML se usan para recoger información que nos da el usuario</a:t>
            </a:r>
            <a:endParaRPr b="0" i="0" sz="1400" u="none" cap="none" strike="noStrike">
              <a:solidFill>
                <a:schemeClr val="dk1"/>
              </a:solidFill>
              <a:latin typeface="Nunito"/>
              <a:ea typeface="Nunito"/>
              <a:cs typeface="Nunito"/>
              <a:sym typeface="Nuni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24"/>
          <p:cNvSpPr txBox="1"/>
          <p:nvPr>
            <p:ph type="ctrTitle"/>
          </p:nvPr>
        </p:nvSpPr>
        <p:spPr>
          <a:xfrm>
            <a:off x="1159476" y="182745"/>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Características De Los Formularios</a:t>
            </a:r>
            <a:br>
              <a:rPr lang="es-ES"/>
            </a:br>
            <a:endParaRPr/>
          </a:p>
        </p:txBody>
      </p:sp>
      <p:sp>
        <p:nvSpPr>
          <p:cNvPr id="572" name="Google Shape;572;p24"/>
          <p:cNvSpPr txBox="1"/>
          <p:nvPr>
            <p:ph idx="1" type="subTitle"/>
          </p:nvPr>
        </p:nvSpPr>
        <p:spPr>
          <a:xfrm>
            <a:off x="1143000" y="1754658"/>
            <a:ext cx="6858000" cy="2331309"/>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rtl="0" algn="ctr">
              <a:lnSpc>
                <a:spcPct val="90000"/>
              </a:lnSpc>
              <a:spcBef>
                <a:spcPts val="800"/>
              </a:spcBef>
              <a:spcAft>
                <a:spcPts val="0"/>
              </a:spcAft>
              <a:buClr>
                <a:schemeClr val="dk1"/>
              </a:buClr>
              <a:buSzPct val="108108"/>
              <a:buNone/>
            </a:pPr>
            <a:r>
              <a:rPr lang="es-ES"/>
              <a:t>Los formularios que existen en la </a:t>
            </a:r>
            <a:r>
              <a:rPr i="1" lang="es-ES"/>
              <a:t>web</a:t>
            </a:r>
            <a:r>
              <a:rPr lang="es-ES"/>
              <a:t> son modulares, es decir, se construyen a partir de distintos tipos de módulos o </a:t>
            </a:r>
            <a:r>
              <a:rPr i="1" lang="es-ES"/>
              <a:t>inputs</a:t>
            </a:r>
            <a:r>
              <a:rPr lang="es-ES"/>
              <a:t>.</a:t>
            </a:r>
            <a:endParaRPr/>
          </a:p>
          <a:p>
            <a:pPr indent="-361950" lvl="0" marL="457200" rtl="0" algn="ctr">
              <a:lnSpc>
                <a:spcPct val="90000"/>
              </a:lnSpc>
              <a:spcBef>
                <a:spcPts val="800"/>
              </a:spcBef>
              <a:spcAft>
                <a:spcPts val="0"/>
              </a:spcAft>
              <a:buClr>
                <a:schemeClr val="dk1"/>
              </a:buClr>
              <a:buSzPct val="108108"/>
              <a:buNone/>
            </a:pPr>
            <a:r>
              <a:rPr lang="es-ES"/>
              <a:t>Un </a:t>
            </a:r>
            <a:r>
              <a:rPr i="1" lang="es-ES"/>
              <a:t>input</a:t>
            </a:r>
            <a:r>
              <a:rPr lang="es-ES"/>
              <a:t> es un campo de datos que permite que el usuario ingrese o elija un valor. Es decir, es una de las maneras que tenemos de recolectar su información.</a:t>
            </a:r>
            <a:endParaRPr/>
          </a:p>
          <a:p>
            <a:pPr indent="-361950" lvl="0" marL="457200" rtl="0" algn="ctr">
              <a:lnSpc>
                <a:spcPct val="90000"/>
              </a:lnSpc>
              <a:spcBef>
                <a:spcPts val="800"/>
              </a:spcBef>
              <a:spcAft>
                <a:spcPts val="0"/>
              </a:spcAft>
              <a:buClr>
                <a:schemeClr val="dk1"/>
              </a:buClr>
              <a:buSzPct val="108108"/>
              <a:buNone/>
            </a:pPr>
            <a:r>
              <a:rPr lang="es-ES"/>
              <a:t>Hay muchos tipos de </a:t>
            </a:r>
            <a:r>
              <a:rPr i="1" lang="es-ES"/>
              <a:t>input</a:t>
            </a:r>
            <a:r>
              <a:rPr lang="es-ES"/>
              <a:t>, desde espacios vacíos para que el usuario complete con letras o números, listas desplegables, campos para escribir una contraseña, etc. Si querés conocer todos, </a:t>
            </a:r>
            <a:r>
              <a:rPr b="1" lang="es-ES" u="sng">
                <a:solidFill>
                  <a:schemeClr val="hlink"/>
                </a:solidFill>
                <a:hlinkClick r:id="rId3"/>
              </a:rPr>
              <a:t>hacé click acá</a:t>
            </a:r>
            <a:r>
              <a:rPr lang="es-ES"/>
              <a:t>. En esta unidad, veremos solo los más comunes.</a:t>
            </a:r>
            <a:endParaRPr/>
          </a:p>
          <a:p>
            <a:pPr indent="-361950" lvl="0" marL="457200" rtl="0" algn="ctr">
              <a:lnSpc>
                <a:spcPct val="90000"/>
              </a:lnSpc>
              <a:spcBef>
                <a:spcPts val="800"/>
              </a:spcBef>
              <a:spcAft>
                <a:spcPts val="0"/>
              </a:spcAft>
              <a:buClr>
                <a:schemeClr val="dk1"/>
              </a:buClr>
              <a:buSzPct val="108108"/>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25"/>
          <p:cNvSpPr txBox="1"/>
          <p:nvPr>
            <p:ph type="ctrTitle"/>
          </p:nvPr>
        </p:nvSpPr>
        <p:spPr>
          <a:xfrm>
            <a:off x="1200665" y="296561"/>
            <a:ext cx="6858000" cy="85309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Etiqueta &lt;form&gt;</a:t>
            </a:r>
            <a:endParaRPr/>
          </a:p>
        </p:txBody>
      </p:sp>
      <p:sp>
        <p:nvSpPr>
          <p:cNvPr id="578" name="Google Shape;578;p25"/>
          <p:cNvSpPr txBox="1"/>
          <p:nvPr>
            <p:ph idx="1" type="subTitle"/>
          </p:nvPr>
        </p:nvSpPr>
        <p:spPr>
          <a:xfrm>
            <a:off x="1143000" y="1375719"/>
            <a:ext cx="6858000" cy="256751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Para insertar un formulario se usa la etiqueta &lt;form&gt;, que dentro lleva todos los controles que vayan al mismo destino. Un formulario requiere 3 atributos para funcionar:</a:t>
            </a:r>
            <a:endParaRPr/>
          </a:p>
          <a:p>
            <a:pPr indent="-361950" lvl="0" marL="457200" rtl="0" algn="l">
              <a:lnSpc>
                <a:spcPct val="90000"/>
              </a:lnSpc>
              <a:spcBef>
                <a:spcPts val="800"/>
              </a:spcBef>
              <a:spcAft>
                <a:spcPts val="0"/>
              </a:spcAft>
              <a:buSzPts val="1800"/>
              <a:buFont typeface="Arial"/>
              <a:buChar char="•"/>
            </a:pPr>
            <a:r>
              <a:rPr b="1" lang="es-ES"/>
              <a:t>Action</a:t>
            </a:r>
            <a:r>
              <a:rPr lang="es-ES"/>
              <a:t>: documento que se encarga de recibir los datos y procesarlos.</a:t>
            </a:r>
            <a:endParaRPr/>
          </a:p>
          <a:p>
            <a:pPr indent="-361950" lvl="0" marL="457200" rtl="0" algn="l">
              <a:lnSpc>
                <a:spcPct val="90000"/>
              </a:lnSpc>
              <a:spcBef>
                <a:spcPts val="800"/>
              </a:spcBef>
              <a:spcAft>
                <a:spcPts val="0"/>
              </a:spcAft>
              <a:buSzPts val="1800"/>
              <a:buFont typeface="Arial"/>
              <a:buChar char="•"/>
            </a:pPr>
            <a:r>
              <a:rPr b="1" lang="es-ES"/>
              <a:t>Method</a:t>
            </a:r>
            <a:r>
              <a:rPr lang="es-ES"/>
              <a:t>: la forma en que será enviada la información. Existen dos métodos de envío, que son GET y POST.</a:t>
            </a:r>
            <a:endParaRPr/>
          </a:p>
          <a:p>
            <a:pPr indent="-361950" lvl="0" marL="457200" rtl="0" algn="l">
              <a:lnSpc>
                <a:spcPct val="90000"/>
              </a:lnSpc>
              <a:spcBef>
                <a:spcPts val="800"/>
              </a:spcBef>
              <a:spcAft>
                <a:spcPts val="0"/>
              </a:spcAft>
              <a:buSzPts val="1800"/>
              <a:buFont typeface="Arial"/>
              <a:buChar char="•"/>
            </a:pPr>
            <a:r>
              <a:rPr b="1" lang="es-ES"/>
              <a:t>Enctype</a:t>
            </a:r>
            <a:r>
              <a:rPr lang="es-ES"/>
              <a:t>: cómo se codificarán los contenidos.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26"/>
          <p:cNvSpPr txBox="1"/>
          <p:nvPr>
            <p:ph type="ctrTitle"/>
          </p:nvPr>
        </p:nvSpPr>
        <p:spPr>
          <a:xfrm>
            <a:off x="994719" y="454595"/>
            <a:ext cx="6858000" cy="71517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Action</a:t>
            </a:r>
            <a:endParaRPr/>
          </a:p>
        </p:txBody>
      </p:sp>
      <p:sp>
        <p:nvSpPr>
          <p:cNvPr id="584" name="Google Shape;584;p26"/>
          <p:cNvSpPr txBox="1"/>
          <p:nvPr>
            <p:ph idx="1" type="subTitle"/>
          </p:nvPr>
        </p:nvSpPr>
        <p:spPr>
          <a:xfrm>
            <a:off x="1143000" y="1911178"/>
            <a:ext cx="6858000" cy="2032051"/>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En este atributo se indicará cuál es </a:t>
            </a:r>
            <a:r>
              <a:rPr b="1" lang="es-ES">
                <a:solidFill>
                  <a:srgbClr val="2466AD"/>
                </a:solidFill>
              </a:rPr>
              <a:t>el archivo que recibe y procesa los datos</a:t>
            </a:r>
            <a:r>
              <a:rPr lang="es-ES"/>
              <a:t>. Debe ser de un lenguaje de los llamados “del lado del servidor” (PHP / ASP / JSP). Si no se indica un valor, el </a:t>
            </a:r>
            <a:r>
              <a:rPr b="1" lang="es-ES">
                <a:solidFill>
                  <a:srgbClr val="2466AD"/>
                </a:solidFill>
              </a:rPr>
              <a:t>Action</a:t>
            </a:r>
            <a:r>
              <a:rPr lang="es-ES">
                <a:solidFill>
                  <a:srgbClr val="2466AD"/>
                </a:solidFill>
              </a:rPr>
              <a:t> </a:t>
            </a:r>
            <a:r>
              <a:rPr lang="es-ES"/>
              <a:t>será por defecto el mismo archivo donde está el formulario.</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27"/>
          <p:cNvSpPr txBox="1"/>
          <p:nvPr>
            <p:ph type="ctrTitle"/>
          </p:nvPr>
        </p:nvSpPr>
        <p:spPr>
          <a:xfrm>
            <a:off x="1200665" y="411892"/>
            <a:ext cx="6858000" cy="803672"/>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Method</a:t>
            </a:r>
            <a:endParaRPr/>
          </a:p>
        </p:txBody>
      </p:sp>
      <p:sp>
        <p:nvSpPr>
          <p:cNvPr id="590" name="Google Shape;590;p27"/>
          <p:cNvSpPr txBox="1"/>
          <p:nvPr>
            <p:ph idx="1" type="subTitle"/>
          </p:nvPr>
        </p:nvSpPr>
        <p:spPr>
          <a:xfrm>
            <a:off x="1143000" y="1738184"/>
            <a:ext cx="6858000" cy="2205045"/>
          </a:xfrm>
          <a:prstGeom prst="rect">
            <a:avLst/>
          </a:prstGeom>
          <a:noFill/>
          <a:ln>
            <a:noFill/>
          </a:ln>
        </p:spPr>
        <p:txBody>
          <a:bodyPr anchorCtr="0" anchor="t" bIns="34275" lIns="68575" spcFirstLastPara="1" rIns="68575" wrap="square" tIns="34275">
            <a:normAutofit fontScale="85000" lnSpcReduction="20000"/>
          </a:bodyPr>
          <a:lstStyle/>
          <a:p>
            <a:pPr indent="-361950" lvl="0" marL="457200" rtl="0" algn="ctr">
              <a:lnSpc>
                <a:spcPct val="90000"/>
              </a:lnSpc>
              <a:spcBef>
                <a:spcPts val="800"/>
              </a:spcBef>
              <a:spcAft>
                <a:spcPts val="0"/>
              </a:spcAft>
              <a:buClr>
                <a:schemeClr val="dk1"/>
              </a:buClr>
              <a:buSzPct val="111455"/>
              <a:buNone/>
            </a:pPr>
            <a:r>
              <a:rPr lang="es-ES" sz="1900"/>
              <a:t>Forma en la que se recopilan y envían los datos. Existen dos métodos comunes en el HTML:</a:t>
            </a:r>
            <a:endParaRPr/>
          </a:p>
          <a:p>
            <a:pPr indent="-361950" lvl="0" marL="457200" rtl="0" algn="l">
              <a:lnSpc>
                <a:spcPct val="90000"/>
              </a:lnSpc>
              <a:spcBef>
                <a:spcPts val="800"/>
              </a:spcBef>
              <a:spcAft>
                <a:spcPts val="0"/>
              </a:spcAft>
              <a:buSzPct val="111455"/>
              <a:buFont typeface="Arial"/>
              <a:buChar char="•"/>
            </a:pPr>
            <a:r>
              <a:rPr b="1" lang="es-ES" sz="1900"/>
              <a:t>GET:</a:t>
            </a:r>
            <a:r>
              <a:rPr lang="es-ES" sz="1900"/>
              <a:t> la información viajará por la barra de direcciones a continuación del nombre del archivo.</a:t>
            </a:r>
            <a:endParaRPr/>
          </a:p>
          <a:p>
            <a:pPr indent="-361950" lvl="0" marL="457200" rtl="0" algn="l">
              <a:lnSpc>
                <a:spcPct val="90000"/>
              </a:lnSpc>
              <a:spcBef>
                <a:spcPts val="800"/>
              </a:spcBef>
              <a:spcAft>
                <a:spcPts val="0"/>
              </a:spcAft>
              <a:buSzPct val="111455"/>
              <a:buFont typeface="Arial"/>
              <a:buChar char="•"/>
            </a:pPr>
            <a:r>
              <a:rPr b="1" lang="es-ES" sz="1900"/>
              <a:t>POST:</a:t>
            </a:r>
            <a:r>
              <a:rPr lang="es-ES" sz="1900"/>
              <a:t> la información viajará junto a los encabezados del HTML (será “invisible”).</a:t>
            </a:r>
            <a:endParaRPr/>
          </a:p>
          <a:p>
            <a:pPr indent="-361950" lvl="0" marL="457200" rtl="0" algn="ctr">
              <a:lnSpc>
                <a:spcPct val="90000"/>
              </a:lnSpc>
              <a:spcBef>
                <a:spcPts val="800"/>
              </a:spcBef>
              <a:spcAft>
                <a:spcPts val="0"/>
              </a:spcAft>
              <a:buClr>
                <a:schemeClr val="dk1"/>
              </a:buClr>
              <a:buSzPct val="111455"/>
              <a:buNone/>
            </a:pPr>
            <a:r>
              <a:rPr b="1" lang="es-ES" sz="1900">
                <a:solidFill>
                  <a:srgbClr val="2466AD"/>
                </a:solidFill>
              </a:rPr>
              <a:t>Si el method no se indica, por defecto será GET.</a:t>
            </a:r>
            <a:endParaRPr/>
          </a:p>
          <a:p>
            <a:pPr indent="-361950" lvl="0" marL="457200" rtl="0" algn="ctr">
              <a:lnSpc>
                <a:spcPct val="90000"/>
              </a:lnSpc>
              <a:spcBef>
                <a:spcPts val="800"/>
              </a:spcBef>
              <a:spcAft>
                <a:spcPts val="0"/>
              </a:spcAft>
              <a:buClr>
                <a:schemeClr val="dk1"/>
              </a:buClr>
              <a:buSzPct val="117647"/>
              <a:buNone/>
            </a:pPr>
            <a:br>
              <a:rPr lang="es-ES"/>
            </a:b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28"/>
          <p:cNvSpPr txBox="1"/>
          <p:nvPr>
            <p:ph type="ctrTitle"/>
          </p:nvPr>
        </p:nvSpPr>
        <p:spPr>
          <a:xfrm>
            <a:off x="1151238" y="444844"/>
            <a:ext cx="6858000" cy="58125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Enctype</a:t>
            </a:r>
            <a:endParaRPr/>
          </a:p>
        </p:txBody>
      </p:sp>
      <p:sp>
        <p:nvSpPr>
          <p:cNvPr id="596" name="Google Shape;596;p28"/>
          <p:cNvSpPr txBox="1"/>
          <p:nvPr>
            <p:ph idx="1" type="subTitle"/>
          </p:nvPr>
        </p:nvSpPr>
        <p:spPr>
          <a:xfrm>
            <a:off x="1143000" y="1392195"/>
            <a:ext cx="6858000" cy="2551034"/>
          </a:xfrm>
          <a:prstGeom prst="rect">
            <a:avLst/>
          </a:prstGeom>
          <a:noFill/>
          <a:ln>
            <a:noFill/>
          </a:ln>
        </p:spPr>
        <p:txBody>
          <a:bodyPr anchorCtr="0" anchor="t" bIns="34275" lIns="68575" spcFirstLastPara="1" rIns="68575" wrap="square" tIns="34275">
            <a:noAutofit/>
          </a:bodyPr>
          <a:lstStyle/>
          <a:p>
            <a:pPr indent="-361950" lvl="0" marL="457200" rtl="0" algn="ctr">
              <a:lnSpc>
                <a:spcPct val="90000"/>
              </a:lnSpc>
              <a:spcBef>
                <a:spcPts val="800"/>
              </a:spcBef>
              <a:spcAft>
                <a:spcPts val="0"/>
              </a:spcAft>
              <a:buClr>
                <a:schemeClr val="dk1"/>
              </a:buClr>
              <a:buSzPts val="1800"/>
              <a:buNone/>
            </a:pPr>
            <a:r>
              <a:rPr lang="es-ES" sz="1600"/>
              <a:t>Cuando el valor del atributo method es post, el mismo es el  tipo MIME del contenido, que es usado para enviar el formulario al servidor. Los posibles valores son:</a:t>
            </a:r>
            <a:endParaRPr/>
          </a:p>
          <a:p>
            <a:pPr indent="-361950" lvl="0" marL="457200" rtl="0" algn="l">
              <a:lnSpc>
                <a:spcPct val="90000"/>
              </a:lnSpc>
              <a:spcBef>
                <a:spcPts val="800"/>
              </a:spcBef>
              <a:spcAft>
                <a:spcPts val="0"/>
              </a:spcAft>
              <a:buSzPts val="1800"/>
              <a:buFont typeface="Arial"/>
              <a:buChar char="•"/>
            </a:pPr>
            <a:r>
              <a:rPr lang="es-ES" sz="1600"/>
              <a:t>application/x-www-form-urlencoded: será el valor por defecto si un atributo no está especificado.</a:t>
            </a:r>
            <a:endParaRPr/>
          </a:p>
          <a:p>
            <a:pPr indent="-361950" lvl="0" marL="457200" rtl="0" algn="l">
              <a:lnSpc>
                <a:spcPct val="90000"/>
              </a:lnSpc>
              <a:spcBef>
                <a:spcPts val="800"/>
              </a:spcBef>
              <a:spcAft>
                <a:spcPts val="0"/>
              </a:spcAft>
              <a:buSzPts val="1800"/>
              <a:buFont typeface="Arial"/>
              <a:buChar char="•"/>
            </a:pPr>
            <a:r>
              <a:rPr lang="es-ES" sz="1600"/>
              <a:t>multipart/form-data: usar este valor si se está usando el elemento input con el atributo type ajustado a "file".</a:t>
            </a:r>
            <a:endParaRPr/>
          </a:p>
          <a:p>
            <a:pPr indent="-361950" lvl="0" marL="457200" rtl="0" algn="l">
              <a:lnSpc>
                <a:spcPct val="90000"/>
              </a:lnSpc>
              <a:spcBef>
                <a:spcPts val="800"/>
              </a:spcBef>
              <a:spcAft>
                <a:spcPts val="0"/>
              </a:spcAft>
              <a:buSzPts val="1800"/>
              <a:buFont typeface="Arial"/>
              <a:buChar char="•"/>
            </a:pPr>
            <a:r>
              <a:rPr lang="es-ES" sz="1600"/>
              <a:t>text/plain (HTML5)</a:t>
            </a:r>
            <a:endParaRPr/>
          </a:p>
          <a:p>
            <a:pPr indent="-361950" lvl="0" marL="457200" rtl="0" algn="ctr">
              <a:lnSpc>
                <a:spcPct val="90000"/>
              </a:lnSpc>
              <a:spcBef>
                <a:spcPts val="800"/>
              </a:spcBef>
              <a:spcAft>
                <a:spcPts val="0"/>
              </a:spcAft>
              <a:buClr>
                <a:schemeClr val="dk1"/>
              </a:buClr>
              <a:buSzPts val="1800"/>
              <a:buNone/>
            </a:pPr>
            <a:br>
              <a:rPr b="1" lang="es-ES" sz="1600">
                <a:solidFill>
                  <a:srgbClr val="2466AD"/>
                </a:solidFill>
              </a:rPr>
            </a:br>
            <a:r>
              <a:rPr b="1" lang="es-ES" sz="1600">
                <a:solidFill>
                  <a:srgbClr val="2466AD"/>
                </a:solidFill>
              </a:rPr>
              <a:t>Normalmente, se utiliza para permitir el envío de archivos a través de un formulario</a:t>
            </a:r>
            <a:r>
              <a:rPr lang="es-ES" sz="1600"/>
              <a:t>.</a:t>
            </a:r>
            <a:endParaRPr/>
          </a:p>
          <a:p>
            <a:pPr indent="-361950" lvl="0" marL="457200" rtl="0" algn="ctr">
              <a:lnSpc>
                <a:spcPct val="90000"/>
              </a:lnSpc>
              <a:spcBef>
                <a:spcPts val="800"/>
              </a:spcBef>
              <a:spcAft>
                <a:spcPts val="0"/>
              </a:spcAft>
              <a:buClr>
                <a:schemeClr val="dk1"/>
              </a:buClr>
              <a:buSzPts val="1800"/>
              <a:buNone/>
            </a:pPr>
            <a:br>
              <a:rPr lang="es-ES" sz="1600"/>
            </a:br>
            <a:endParaRPr sz="1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29"/>
          <p:cNvSpPr txBox="1"/>
          <p:nvPr>
            <p:ph type="ctrTitle"/>
          </p:nvPr>
        </p:nvSpPr>
        <p:spPr>
          <a:xfrm>
            <a:off x="1093573" y="337750"/>
            <a:ext cx="6858000" cy="107552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Etiqueta &lt;input&gt;</a:t>
            </a:r>
            <a:endParaRPr/>
          </a:p>
        </p:txBody>
      </p:sp>
      <p:sp>
        <p:nvSpPr>
          <p:cNvPr id="602" name="Google Shape;602;p29"/>
          <p:cNvSpPr txBox="1"/>
          <p:nvPr>
            <p:ph idx="1" type="subTitle"/>
          </p:nvPr>
        </p:nvSpPr>
        <p:spPr>
          <a:xfrm>
            <a:off x="1143000" y="1754659"/>
            <a:ext cx="6858000" cy="2188570"/>
          </a:xfrm>
          <a:prstGeom prst="rect">
            <a:avLst/>
          </a:prstGeom>
          <a:noFill/>
          <a:ln>
            <a:noFill/>
          </a:ln>
        </p:spPr>
        <p:txBody>
          <a:bodyPr anchorCtr="0" anchor="t" bIns="34275" lIns="68575" spcFirstLastPara="1" rIns="68575" wrap="square" tIns="34275">
            <a:normAutofit fontScale="77500" lnSpcReduction="20000"/>
          </a:bodyPr>
          <a:lstStyle/>
          <a:p>
            <a:pPr indent="-361950" lvl="0" marL="457200" rtl="0" algn="ctr">
              <a:lnSpc>
                <a:spcPct val="90000"/>
              </a:lnSpc>
              <a:spcBef>
                <a:spcPts val="800"/>
              </a:spcBef>
              <a:spcAft>
                <a:spcPts val="0"/>
              </a:spcAft>
              <a:buClr>
                <a:schemeClr val="dk1"/>
              </a:buClr>
              <a:buSzPct val="129032"/>
              <a:buNone/>
            </a:pPr>
            <a:r>
              <a:rPr lang="es-ES"/>
              <a:t>Dentro de </a:t>
            </a:r>
            <a:r>
              <a:rPr b="1" lang="es-ES">
                <a:solidFill>
                  <a:srgbClr val="2466AD"/>
                </a:solidFill>
              </a:rPr>
              <a:t>&lt;form&gt;</a:t>
            </a:r>
            <a:r>
              <a:rPr lang="es-ES"/>
              <a:t> se escriben los </a:t>
            </a:r>
            <a:r>
              <a:rPr i="1" lang="es-ES"/>
              <a:t>tags</a:t>
            </a:r>
            <a:r>
              <a:rPr lang="es-ES"/>
              <a:t> &lt;input&gt; que crean los campos donde el usuario ingresa la información. Tienen el atributo type que define el tipo de información que recibe. </a:t>
            </a:r>
            <a:endParaRPr/>
          </a:p>
          <a:p>
            <a:pPr indent="-361950" lvl="0" marL="457200" rtl="0" algn="ctr">
              <a:lnSpc>
                <a:spcPct val="90000"/>
              </a:lnSpc>
              <a:spcBef>
                <a:spcPts val="800"/>
              </a:spcBef>
              <a:spcAft>
                <a:spcPts val="0"/>
              </a:spcAft>
              <a:buClr>
                <a:schemeClr val="dk1"/>
              </a:buClr>
              <a:buSzPct val="129032"/>
              <a:buNone/>
            </a:pPr>
            <a:r>
              <a:rPr lang="es-ES"/>
              <a:t>Por ejemplo:</a:t>
            </a:r>
            <a:endParaRPr/>
          </a:p>
          <a:p>
            <a:pPr indent="-361950" lvl="0" marL="457200" rtl="0" algn="l">
              <a:lnSpc>
                <a:spcPct val="90000"/>
              </a:lnSpc>
              <a:spcBef>
                <a:spcPts val="800"/>
              </a:spcBef>
              <a:spcAft>
                <a:spcPts val="0"/>
              </a:spcAft>
              <a:buSzPct val="129032"/>
              <a:buFont typeface="Arial"/>
              <a:buChar char="•"/>
            </a:pPr>
            <a:r>
              <a:rPr b="1" lang="es-ES">
                <a:solidFill>
                  <a:srgbClr val="2466AD"/>
                </a:solidFill>
              </a:rPr>
              <a:t>type="text": </a:t>
            </a:r>
            <a:r>
              <a:rPr lang="es-ES"/>
              <a:t>Define un campo donde el usuario puede escribir cualquier texto.</a:t>
            </a:r>
            <a:endParaRPr/>
          </a:p>
          <a:p>
            <a:pPr indent="-361950" lvl="0" marL="457200" rtl="0" algn="l">
              <a:lnSpc>
                <a:spcPct val="90000"/>
              </a:lnSpc>
              <a:spcBef>
                <a:spcPts val="800"/>
              </a:spcBef>
              <a:spcAft>
                <a:spcPts val="0"/>
              </a:spcAft>
              <a:buSzPct val="129032"/>
              <a:buFont typeface="Arial"/>
              <a:buChar char="•"/>
            </a:pPr>
            <a:r>
              <a:rPr b="1" lang="es-ES">
                <a:solidFill>
                  <a:srgbClr val="2466AD"/>
                </a:solidFill>
              </a:rPr>
              <a:t>type="password": </a:t>
            </a:r>
            <a:r>
              <a:rPr lang="es-ES"/>
              <a:t>Oculta la información al momento de escribirla. Generalmente, reemplaza los caracteres ingresados por asteriscos o puntos.</a:t>
            </a:r>
            <a:endParaRPr/>
          </a:p>
          <a:p>
            <a:pPr indent="-361950" lvl="0" marL="457200" rtl="0" algn="l">
              <a:lnSpc>
                <a:spcPct val="90000"/>
              </a:lnSpc>
              <a:spcBef>
                <a:spcPts val="800"/>
              </a:spcBef>
              <a:spcAft>
                <a:spcPts val="0"/>
              </a:spcAft>
              <a:buSzPct val="129032"/>
              <a:buFont typeface="Arial"/>
              <a:buChar char="•"/>
            </a:pPr>
            <a:r>
              <a:rPr b="1" lang="es-ES">
                <a:solidFill>
                  <a:srgbClr val="2466AD"/>
                </a:solidFill>
              </a:rPr>
              <a:t>type="email": </a:t>
            </a:r>
            <a:r>
              <a:rPr lang="es-ES"/>
              <a:t>Define un campo donde el usuario debe escribir una dirección de correo electrónico.</a:t>
            </a:r>
            <a:endParaRPr/>
          </a:p>
          <a:p>
            <a:pPr indent="-361950" lvl="0" marL="457200" rtl="0" algn="l">
              <a:lnSpc>
                <a:spcPct val="90000"/>
              </a:lnSpc>
              <a:spcBef>
                <a:spcPts val="800"/>
              </a:spcBef>
              <a:spcAft>
                <a:spcPts val="0"/>
              </a:spcAft>
              <a:buSzPct val="129032"/>
              <a:buFont typeface="Arial"/>
              <a:buChar char="•"/>
            </a:pPr>
            <a:r>
              <a:rPr b="1" lang="es-ES">
                <a:solidFill>
                  <a:srgbClr val="2466AD"/>
                </a:solidFill>
              </a:rPr>
              <a:t>type="submit": </a:t>
            </a:r>
            <a:r>
              <a:rPr lang="es-ES"/>
              <a:t>Genera un botón que envía la información del formulario.</a:t>
            </a:r>
            <a:endParaRPr/>
          </a:p>
          <a:p>
            <a:pPr indent="-361950" lvl="0" marL="457200" rtl="0" algn="ctr">
              <a:lnSpc>
                <a:spcPct val="90000"/>
              </a:lnSpc>
              <a:spcBef>
                <a:spcPts val="800"/>
              </a:spcBef>
              <a:spcAft>
                <a:spcPts val="0"/>
              </a:spcAft>
              <a:buClr>
                <a:schemeClr val="dk1"/>
              </a:buClr>
              <a:buSzPct val="129032"/>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30"/>
          <p:cNvPicPr preferRelativeResize="0"/>
          <p:nvPr/>
        </p:nvPicPr>
        <p:blipFill rotWithShape="1">
          <a:blip r:embed="rId3">
            <a:alphaModFix/>
          </a:blip>
          <a:srcRect b="0" l="0" r="0" t="0"/>
          <a:stretch/>
        </p:blipFill>
        <p:spPr>
          <a:xfrm>
            <a:off x="2178965" y="609600"/>
            <a:ext cx="4754335" cy="1988408"/>
          </a:xfrm>
          <a:prstGeom prst="rect">
            <a:avLst/>
          </a:prstGeom>
          <a:noFill/>
          <a:ln>
            <a:noFill/>
          </a:ln>
        </p:spPr>
      </p:pic>
      <p:pic>
        <p:nvPicPr>
          <p:cNvPr id="608" name="Google Shape;608;p30"/>
          <p:cNvPicPr preferRelativeResize="0"/>
          <p:nvPr/>
        </p:nvPicPr>
        <p:blipFill rotWithShape="1">
          <a:blip r:embed="rId4">
            <a:alphaModFix/>
          </a:blip>
          <a:srcRect b="0" l="0" r="0" t="0"/>
          <a:stretch/>
        </p:blipFill>
        <p:spPr>
          <a:xfrm>
            <a:off x="1498643" y="2891223"/>
            <a:ext cx="5800725" cy="11239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31"/>
          <p:cNvSpPr txBox="1"/>
          <p:nvPr>
            <p:ph idx="1" type="subTitle"/>
          </p:nvPr>
        </p:nvSpPr>
        <p:spPr>
          <a:xfrm>
            <a:off x="1110049" y="263129"/>
            <a:ext cx="6858000" cy="1241700"/>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8"/>
              <a:buNone/>
            </a:pPr>
            <a:r>
              <a:rPr lang="es-ES"/>
              <a:t>Cuando apretamos submit, el formulario envía la información ingresada en forma de </a:t>
            </a:r>
            <a:r>
              <a:rPr b="1" i="1" lang="es-ES"/>
              <a:t>key-value pairs</a:t>
            </a:r>
            <a:r>
              <a:rPr lang="es-ES"/>
              <a:t>. Es decir, genera una variable para guardar el contenido de cada &lt;input&gt;. Por lo tanto, cada &lt;input&gt; deberá tener un atributo name que indique a qué campo corresponde la información ingresada.</a:t>
            </a:r>
            <a:endParaRPr/>
          </a:p>
        </p:txBody>
      </p:sp>
      <p:sp>
        <p:nvSpPr>
          <p:cNvPr id="614" name="Google Shape;614;p31"/>
          <p:cNvSpPr txBox="1"/>
          <p:nvPr/>
        </p:nvSpPr>
        <p:spPr>
          <a:xfrm>
            <a:off x="1196546" y="1681735"/>
            <a:ext cx="6858000" cy="1241700"/>
          </a:xfrm>
          <a:prstGeom prst="rect">
            <a:avLst/>
          </a:prstGeom>
          <a:noFill/>
          <a:ln>
            <a:noFill/>
          </a:ln>
        </p:spPr>
        <p:txBody>
          <a:bodyPr anchorCtr="0" anchor="t" bIns="34275" lIns="68575" spcFirstLastPara="1" rIns="68575" wrap="square" tIns="34275">
            <a:normAutofit fontScale="92500"/>
          </a:bodyPr>
          <a:lstStyle/>
          <a:p>
            <a:pPr indent="-361950" lvl="0" marL="457200" marR="0" rtl="0" algn="ctr">
              <a:lnSpc>
                <a:spcPct val="90000"/>
              </a:lnSpc>
              <a:spcBef>
                <a:spcPts val="800"/>
              </a:spcBef>
              <a:spcAft>
                <a:spcPts val="0"/>
              </a:spcAft>
              <a:buClr>
                <a:schemeClr val="dk1"/>
              </a:buClr>
              <a:buSzPct val="108108"/>
              <a:buFont typeface="Arial"/>
              <a:buNone/>
            </a:pPr>
            <a:r>
              <a:rPr b="0" i="0" lang="es-ES" sz="1800" u="none" cap="none" strike="noStrike">
                <a:solidFill>
                  <a:schemeClr val="dk1"/>
                </a:solidFill>
                <a:latin typeface="Nunito"/>
                <a:ea typeface="Nunito"/>
                <a:cs typeface="Nunito"/>
                <a:sym typeface="Nunito"/>
              </a:rPr>
              <a:t>Por ejemplo, si queremos enviar la edad de una persona, el servidor recibirá un campo edad y el valor numérico que ingresó el usuario. El siguiente código enviará un campo con el nombre del usuario, otro con su edad y otro con su contraseña:</a:t>
            </a:r>
            <a:endParaRPr b="0" i="0" sz="1800" u="none" cap="none" strike="noStrike">
              <a:solidFill>
                <a:schemeClr val="dk1"/>
              </a:solidFill>
              <a:latin typeface="Nunito"/>
              <a:ea typeface="Nunito"/>
              <a:cs typeface="Nunito"/>
              <a:sym typeface="Nunito"/>
            </a:endParaRPr>
          </a:p>
        </p:txBody>
      </p:sp>
      <p:pic>
        <p:nvPicPr>
          <p:cNvPr id="615" name="Google Shape;615;p31"/>
          <p:cNvPicPr preferRelativeResize="0"/>
          <p:nvPr/>
        </p:nvPicPr>
        <p:blipFill rotWithShape="1">
          <a:blip r:embed="rId3">
            <a:alphaModFix/>
          </a:blip>
          <a:srcRect b="0" l="0" r="0" t="0"/>
          <a:stretch/>
        </p:blipFill>
        <p:spPr>
          <a:xfrm>
            <a:off x="2144284" y="2928036"/>
            <a:ext cx="5267325" cy="1676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2"/>
          <p:cNvSpPr txBox="1"/>
          <p:nvPr>
            <p:ph idx="1" type="subTitle"/>
          </p:nvPr>
        </p:nvSpPr>
        <p:spPr>
          <a:xfrm>
            <a:off x="1184189" y="1638848"/>
            <a:ext cx="6858000" cy="1241700"/>
          </a:xfrm>
          <a:prstGeom prst="rect">
            <a:avLst/>
          </a:prstGeom>
          <a:noFill/>
          <a:ln>
            <a:noFill/>
          </a:ln>
        </p:spPr>
        <p:txBody>
          <a:bodyPr anchorCtr="0" anchor="t" bIns="34275" lIns="68575" spcFirstLastPara="1" rIns="68575" wrap="square" tIns="34275">
            <a:normAutofit fontScale="92500"/>
          </a:bodyPr>
          <a:lstStyle/>
          <a:p>
            <a:pPr indent="-361950" lvl="0" marL="457200" rtl="0" algn="ctr">
              <a:lnSpc>
                <a:spcPct val="90000"/>
              </a:lnSpc>
              <a:spcBef>
                <a:spcPts val="800"/>
              </a:spcBef>
              <a:spcAft>
                <a:spcPts val="0"/>
              </a:spcAft>
              <a:buClr>
                <a:schemeClr val="dk1"/>
              </a:buClr>
              <a:buSzPct val="108108"/>
              <a:buNone/>
            </a:pPr>
            <a:r>
              <a:rPr lang="es-ES"/>
              <a:t>⚠️ </a:t>
            </a:r>
            <a:r>
              <a:rPr b="1" lang="es-ES"/>
              <a:t>Importante</a:t>
            </a:r>
            <a:r>
              <a:rPr lang="es-ES"/>
              <a:t>: Los </a:t>
            </a:r>
            <a:r>
              <a:rPr i="1" lang="es-ES"/>
              <a:t>tags</a:t>
            </a:r>
            <a:r>
              <a:rPr lang="es-ES"/>
              <a:t> &lt;input&gt; pueden ponerse por separado en el HTML, fuera del </a:t>
            </a:r>
            <a:r>
              <a:rPr i="1" lang="es-ES"/>
              <a:t>tag</a:t>
            </a:r>
            <a:r>
              <a:rPr lang="es-ES"/>
              <a:t> &lt;form&gt;. Pero, si queremos que la información que ingresa el usuario </a:t>
            </a:r>
            <a:r>
              <a:rPr b="1" lang="es-ES"/>
              <a:t>esté relacionada y se envíe toda junta</a:t>
            </a:r>
            <a:r>
              <a:rPr lang="es-ES"/>
              <a:t>, tiene que estar contenida dentro de un </a:t>
            </a:r>
            <a:r>
              <a:rPr i="1" lang="es-ES"/>
              <a:t>tag</a:t>
            </a:r>
            <a:r>
              <a:rPr lang="es-ES"/>
              <a:t> &lt;form&gt;.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6"/>
          <p:cNvSpPr txBox="1"/>
          <p:nvPr>
            <p:ph type="ctrTitle"/>
          </p:nvPr>
        </p:nvSpPr>
        <p:spPr>
          <a:xfrm>
            <a:off x="1259060" y="1093771"/>
            <a:ext cx="6391520" cy="2689252"/>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4089D7"/>
              </a:buClr>
              <a:buSzPts val="4100"/>
              <a:buFont typeface="Nunito"/>
              <a:buNone/>
            </a:pPr>
            <a:r>
              <a:rPr lang="es-ES" sz="1800"/>
              <a:t>1 - Comprender </a:t>
            </a:r>
            <a:r>
              <a:rPr b="0" lang="es-ES" sz="1800"/>
              <a:t>la sintaxis de HTML.</a:t>
            </a:r>
            <a:br>
              <a:rPr b="0" lang="es-ES" sz="1800"/>
            </a:br>
            <a:br>
              <a:rPr lang="es-ES" sz="1800">
                <a:latin typeface="Nunito"/>
                <a:ea typeface="Nunito"/>
                <a:cs typeface="Nunito"/>
                <a:sym typeface="Nunito"/>
              </a:rPr>
            </a:br>
            <a:r>
              <a:rPr lang="es-ES" sz="1800">
                <a:latin typeface="Nunito"/>
                <a:ea typeface="Nunito"/>
                <a:cs typeface="Nunito"/>
                <a:sym typeface="Nunito"/>
              </a:rPr>
              <a:t>2 - </a:t>
            </a:r>
            <a:r>
              <a:rPr lang="es-ES" sz="1800"/>
              <a:t>Conocer </a:t>
            </a:r>
            <a:r>
              <a:rPr b="0" lang="es-ES" sz="1800"/>
              <a:t>las diferentes etiquetas y el uso de cada una.</a:t>
            </a:r>
            <a:br>
              <a:rPr b="0" lang="es-ES" sz="1800"/>
            </a:br>
            <a:br>
              <a:rPr lang="es-ES" sz="1800"/>
            </a:br>
            <a:r>
              <a:rPr lang="es-ES" sz="1800"/>
              <a:t>3 - Dominar </a:t>
            </a:r>
            <a:r>
              <a:rPr b="0" lang="es-ES" sz="1800"/>
              <a:t>el concepto de web semántica, y las etiquetas HTML5 de estructura.</a:t>
            </a:r>
            <a:br>
              <a:rPr lang="es-ES" sz="1800">
                <a:latin typeface="Nunito"/>
                <a:ea typeface="Nunito"/>
                <a:cs typeface="Nunito"/>
                <a:sym typeface="Nunito"/>
              </a:rPr>
            </a:br>
            <a:endParaRPr sz="1800">
              <a:latin typeface="Nunito"/>
              <a:ea typeface="Nunito"/>
              <a:cs typeface="Nunito"/>
              <a:sym typeface="Nunito"/>
            </a:endParaRPr>
          </a:p>
        </p:txBody>
      </p:sp>
      <p:pic>
        <p:nvPicPr>
          <p:cNvPr id="263" name="Google Shape;263;p6"/>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264" name="Google Shape;264;p6"/>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265" name="Google Shape;265;p6"/>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266" name="Google Shape;266;p6"/>
          <p:cNvSpPr txBox="1"/>
          <p:nvPr/>
        </p:nvSpPr>
        <p:spPr>
          <a:xfrm>
            <a:off x="1063956" y="528871"/>
            <a:ext cx="6392100" cy="564900"/>
          </a:xfrm>
          <a:prstGeom prst="rect">
            <a:avLst/>
          </a:prstGeom>
          <a:noFill/>
          <a:ln>
            <a:noFill/>
          </a:ln>
        </p:spPr>
        <p:txBody>
          <a:bodyPr anchorCtr="0" anchor="b" bIns="34275" lIns="68575" spcFirstLastPara="1" rIns="68575" wrap="square" tIns="34275">
            <a:normAutofit/>
          </a:bodyPr>
          <a:lstStyle/>
          <a:p>
            <a:pPr indent="0" lvl="0" marL="0" marR="0" rtl="0" algn="ctr">
              <a:lnSpc>
                <a:spcPct val="90000"/>
              </a:lnSpc>
              <a:spcBef>
                <a:spcPts val="0"/>
              </a:spcBef>
              <a:spcAft>
                <a:spcPts val="0"/>
              </a:spcAft>
              <a:buClr>
                <a:srgbClr val="4089D7"/>
              </a:buClr>
              <a:buSzPts val="4100"/>
              <a:buFont typeface="Nunito"/>
              <a:buNone/>
            </a:pPr>
            <a:r>
              <a:rPr b="1" i="0" lang="es-ES" sz="3600" u="none" cap="none" strike="noStrike">
                <a:solidFill>
                  <a:srgbClr val="4089D7"/>
                </a:solidFill>
                <a:latin typeface="Nunito"/>
                <a:ea typeface="Nunito"/>
                <a:cs typeface="Nunito"/>
                <a:sym typeface="Nunito"/>
              </a:rPr>
              <a:t>Objetivos de la clase</a:t>
            </a:r>
            <a:endParaRPr b="1" i="0" sz="2800" u="none" cap="none" strike="noStrike">
              <a:solidFill>
                <a:srgbClr val="4089D7"/>
              </a:solidFill>
              <a:latin typeface="Nunito"/>
              <a:ea typeface="Nunito"/>
              <a:cs typeface="Nunito"/>
              <a:sym typeface="Nunito"/>
            </a:endParaRPr>
          </a:p>
        </p:txBody>
      </p:sp>
      <p:sp>
        <p:nvSpPr>
          <p:cNvPr id="267" name="Google Shape;267;p6"/>
          <p:cNvSpPr/>
          <p:nvPr/>
        </p:nvSpPr>
        <p:spPr>
          <a:xfrm>
            <a:off x="4454820" y="2417862"/>
            <a:ext cx="2343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 </a:t>
            </a:r>
            <a:endParaRPr/>
          </a:p>
        </p:txBody>
      </p:sp>
      <p:sp>
        <p:nvSpPr>
          <p:cNvPr id="268" name="Google Shape;268;p6"/>
          <p:cNvSpPr/>
          <p:nvPr/>
        </p:nvSpPr>
        <p:spPr>
          <a:xfrm rot="10800000">
            <a:off x="4689180" y="2725639"/>
            <a:ext cx="9784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33"/>
          <p:cNvSpPr txBox="1"/>
          <p:nvPr>
            <p:ph type="ctrTitle"/>
          </p:nvPr>
        </p:nvSpPr>
        <p:spPr>
          <a:xfrm>
            <a:off x="1266568" y="436605"/>
            <a:ext cx="6858000" cy="1026094"/>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Botones</a:t>
            </a:r>
            <a:br>
              <a:rPr lang="es-ES"/>
            </a:br>
            <a:endParaRPr/>
          </a:p>
        </p:txBody>
      </p:sp>
      <p:sp>
        <p:nvSpPr>
          <p:cNvPr id="626" name="Google Shape;626;p33"/>
          <p:cNvSpPr txBox="1"/>
          <p:nvPr>
            <p:ph idx="1" type="subTitle"/>
          </p:nvPr>
        </p:nvSpPr>
        <p:spPr>
          <a:xfrm>
            <a:off x="1143000" y="1441622"/>
            <a:ext cx="6858000" cy="2501607"/>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8"/>
              <a:buNone/>
            </a:pPr>
            <a:r>
              <a:rPr lang="es-ES"/>
              <a:t>Los botones disparan las acciones del formulario. Hay 3 tipos:</a:t>
            </a:r>
            <a:endParaRPr/>
          </a:p>
          <a:p>
            <a:pPr indent="-361950" lvl="0" marL="457200" rtl="0" algn="ctr">
              <a:lnSpc>
                <a:spcPct val="90000"/>
              </a:lnSpc>
              <a:spcBef>
                <a:spcPts val="800"/>
              </a:spcBef>
              <a:spcAft>
                <a:spcPts val="0"/>
              </a:spcAft>
              <a:buSzPct val="108108"/>
              <a:buNone/>
            </a:pPr>
            <a:r>
              <a:rPr lang="es-ES"/>
              <a:t>El que envía los datos al archivo indicado como Action.</a:t>
            </a:r>
            <a:endParaRPr/>
          </a:p>
          <a:p>
            <a:pPr indent="-361950" lvl="0" marL="457200" rtl="0" algn="ctr">
              <a:lnSpc>
                <a:spcPct val="90000"/>
              </a:lnSpc>
              <a:spcBef>
                <a:spcPts val="800"/>
              </a:spcBef>
              <a:spcAft>
                <a:spcPts val="0"/>
              </a:spcAft>
              <a:buSzPct val="108108"/>
              <a:buNone/>
            </a:pPr>
            <a:r>
              <a:rPr lang="es-ES"/>
              <a:t>El que vacía todo lo ingresado y resetea los campos.</a:t>
            </a:r>
            <a:endParaRPr/>
          </a:p>
          <a:p>
            <a:pPr indent="-361950" lvl="0" marL="457200" rtl="0" algn="ctr">
              <a:lnSpc>
                <a:spcPct val="90000"/>
              </a:lnSpc>
              <a:spcBef>
                <a:spcPts val="800"/>
              </a:spcBef>
              <a:spcAft>
                <a:spcPts val="0"/>
              </a:spcAft>
              <a:buSzPct val="108108"/>
              <a:buNone/>
            </a:pPr>
            <a:r>
              <a:rPr lang="es-ES"/>
              <a:t>El que “no hace nada”, pensado para usarse con Javascript.</a:t>
            </a:r>
            <a:endParaRPr/>
          </a:p>
          <a:p>
            <a:pPr indent="-361950" lvl="0" marL="457200" rtl="0" algn="ctr">
              <a:lnSpc>
                <a:spcPct val="90000"/>
              </a:lnSpc>
              <a:spcBef>
                <a:spcPts val="800"/>
              </a:spcBef>
              <a:spcAft>
                <a:spcPts val="0"/>
              </a:spcAft>
              <a:buClr>
                <a:schemeClr val="dk1"/>
              </a:buClr>
              <a:buSzPct val="108108"/>
              <a:buNone/>
            </a:pPr>
            <a:r>
              <a:rPr lang="es-ES"/>
              <a:t>Todos los botones son etiquetas  &lt;input&gt;, con distintos tipos de “Type”. El botón debe de estar dentro del &lt;form&gt; que afectará.</a:t>
            </a:r>
            <a:endParaRPr/>
          </a:p>
          <a:p>
            <a:pPr indent="-361950" lvl="0" marL="457200" rtl="0" algn="ctr">
              <a:lnSpc>
                <a:spcPct val="90000"/>
              </a:lnSpc>
              <a:spcBef>
                <a:spcPts val="800"/>
              </a:spcBef>
              <a:spcAft>
                <a:spcPts val="0"/>
              </a:spcAft>
              <a:buClr>
                <a:schemeClr val="dk1"/>
              </a:buClr>
              <a:buSzPct val="108108"/>
              <a:buNone/>
            </a:pPr>
            <a:br>
              <a:rPr lang="es-ES"/>
            </a:b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34"/>
          <p:cNvSpPr txBox="1"/>
          <p:nvPr>
            <p:ph type="ctrTitle"/>
          </p:nvPr>
        </p:nvSpPr>
        <p:spPr>
          <a:xfrm>
            <a:off x="1060621" y="461318"/>
            <a:ext cx="6858000" cy="828386"/>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Atributo “value”</a:t>
            </a:r>
            <a:endParaRPr/>
          </a:p>
        </p:txBody>
      </p:sp>
      <p:sp>
        <p:nvSpPr>
          <p:cNvPr id="632" name="Google Shape;632;p34"/>
          <p:cNvSpPr txBox="1"/>
          <p:nvPr>
            <p:ph idx="1" type="subTitle"/>
          </p:nvPr>
        </p:nvSpPr>
        <p:spPr>
          <a:xfrm>
            <a:off x="3212757" y="1601899"/>
            <a:ext cx="5480222"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Representa la etiqueta del botón, la cual es normalmente mostrada por los navegadores dentro de éste.</a:t>
            </a:r>
            <a:endParaRPr/>
          </a:p>
        </p:txBody>
      </p:sp>
      <p:pic>
        <p:nvPicPr>
          <p:cNvPr id="633" name="Google Shape;633;p34"/>
          <p:cNvPicPr preferRelativeResize="0"/>
          <p:nvPr/>
        </p:nvPicPr>
        <p:blipFill rotWithShape="1">
          <a:blip r:embed="rId3">
            <a:alphaModFix/>
          </a:blip>
          <a:srcRect b="0" l="0" r="0" t="0"/>
          <a:stretch/>
        </p:blipFill>
        <p:spPr>
          <a:xfrm>
            <a:off x="778605" y="1652974"/>
            <a:ext cx="2314575" cy="2381250"/>
          </a:xfrm>
          <a:prstGeom prst="rect">
            <a:avLst/>
          </a:prstGeom>
          <a:noFill/>
          <a:ln>
            <a:noFill/>
          </a:ln>
        </p:spPr>
      </p:pic>
      <p:pic>
        <p:nvPicPr>
          <p:cNvPr id="634" name="Google Shape;634;p34"/>
          <p:cNvPicPr preferRelativeResize="0"/>
          <p:nvPr/>
        </p:nvPicPr>
        <p:blipFill rotWithShape="1">
          <a:blip r:embed="rId4">
            <a:alphaModFix/>
          </a:blip>
          <a:srcRect b="0" l="0" r="0" t="0"/>
          <a:stretch/>
        </p:blipFill>
        <p:spPr>
          <a:xfrm>
            <a:off x="4574189" y="2497867"/>
            <a:ext cx="3076575" cy="21907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35"/>
          <p:cNvSpPr txBox="1"/>
          <p:nvPr>
            <p:ph type="ctrTitle"/>
          </p:nvPr>
        </p:nvSpPr>
        <p:spPr>
          <a:xfrm>
            <a:off x="1035908" y="486032"/>
            <a:ext cx="6858000" cy="85309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Controles de selección</a:t>
            </a:r>
            <a:endParaRPr/>
          </a:p>
        </p:txBody>
      </p:sp>
      <p:sp>
        <p:nvSpPr>
          <p:cNvPr id="640" name="Google Shape;640;p35"/>
          <p:cNvSpPr txBox="1"/>
          <p:nvPr>
            <p:ph idx="1" type="subTitle"/>
          </p:nvPr>
        </p:nvSpPr>
        <p:spPr>
          <a:xfrm>
            <a:off x="1143000" y="1680519"/>
            <a:ext cx="6858000" cy="2262710"/>
          </a:xfrm>
          <a:prstGeom prst="rect">
            <a:avLst/>
          </a:prstGeom>
          <a:noFill/>
          <a:ln>
            <a:noFill/>
          </a:ln>
        </p:spPr>
        <p:txBody>
          <a:bodyPr anchorCtr="0" anchor="ctr" bIns="34275" lIns="68575" spcFirstLastPara="1" rIns="68575" wrap="square" tIns="34275">
            <a:normAutofit fontScale="92500" lnSpcReduction="20000"/>
          </a:bodyPr>
          <a:lstStyle/>
          <a:p>
            <a:pPr indent="-361950" lvl="0" marL="457200" rtl="0" algn="ctr">
              <a:lnSpc>
                <a:spcPct val="90000"/>
              </a:lnSpc>
              <a:spcBef>
                <a:spcPts val="800"/>
              </a:spcBef>
              <a:spcAft>
                <a:spcPts val="0"/>
              </a:spcAft>
              <a:buClr>
                <a:schemeClr val="dk1"/>
              </a:buClr>
              <a:buSzPct val="108108"/>
              <a:buNone/>
            </a:pPr>
            <a:r>
              <a:rPr lang="es-ES"/>
              <a:t>En estos casos, el usuario no puede ingresar libremente un texto, sino que el programador le da una lista predefinida. El dato que llega al elegir una opción se define desde el atributo “value”. </a:t>
            </a:r>
            <a:r>
              <a:rPr b="1" lang="es-ES"/>
              <a:t>Existen 3 grupos de controles de selección:</a:t>
            </a:r>
            <a:endParaRPr/>
          </a:p>
          <a:p>
            <a:pPr indent="-361950" lvl="0" marL="457200" rtl="0" algn="ctr">
              <a:lnSpc>
                <a:spcPct val="90000"/>
              </a:lnSpc>
              <a:spcBef>
                <a:spcPts val="800"/>
              </a:spcBef>
              <a:spcAft>
                <a:spcPts val="0"/>
              </a:spcAft>
              <a:buClr>
                <a:schemeClr val="dk1"/>
              </a:buClr>
              <a:buSzPct val="108108"/>
              <a:buNone/>
            </a:pPr>
            <a:r>
              <a:t/>
            </a:r>
            <a:endParaRPr/>
          </a:p>
          <a:p>
            <a:pPr indent="-361950" lvl="0" marL="457200" rtl="0" algn="l">
              <a:lnSpc>
                <a:spcPct val="90000"/>
              </a:lnSpc>
              <a:spcBef>
                <a:spcPts val="800"/>
              </a:spcBef>
              <a:spcAft>
                <a:spcPts val="0"/>
              </a:spcAft>
              <a:buSzPct val="108108"/>
              <a:buFont typeface="Arial"/>
              <a:buChar char="•"/>
            </a:pPr>
            <a:r>
              <a:rPr lang="es-ES"/>
              <a:t>Botones de radio: sólo se puede elegir una opción.</a:t>
            </a:r>
            <a:endParaRPr/>
          </a:p>
          <a:p>
            <a:pPr indent="-361950" lvl="0" marL="457200" rtl="0" algn="l">
              <a:lnSpc>
                <a:spcPct val="90000"/>
              </a:lnSpc>
              <a:spcBef>
                <a:spcPts val="800"/>
              </a:spcBef>
              <a:spcAft>
                <a:spcPts val="0"/>
              </a:spcAft>
              <a:buSzPct val="108108"/>
              <a:buFont typeface="Arial"/>
              <a:buChar char="•"/>
            </a:pPr>
            <a:r>
              <a:rPr lang="es-ES"/>
              <a:t>Casillas de chequeo: de toda la lista de opciones, el usuario puede optar por una, todas o ninguna opción.</a:t>
            </a:r>
            <a:endParaRPr/>
          </a:p>
          <a:p>
            <a:pPr indent="-361950" lvl="0" marL="457200" rtl="0" algn="l">
              <a:lnSpc>
                <a:spcPct val="90000"/>
              </a:lnSpc>
              <a:spcBef>
                <a:spcPts val="800"/>
              </a:spcBef>
              <a:spcAft>
                <a:spcPts val="0"/>
              </a:spcAft>
              <a:buSzPct val="108108"/>
              <a:buFont typeface="Arial"/>
              <a:buChar char="•"/>
            </a:pPr>
            <a:r>
              <a:rPr lang="es-ES"/>
              <a:t>Menú desplegable: sólo es posible seleccionar una opción.</a:t>
            </a:r>
            <a:endParaRPr/>
          </a:p>
          <a:p>
            <a:pPr indent="-361950" lvl="0" marL="457200" rtl="0" algn="ctr">
              <a:lnSpc>
                <a:spcPct val="90000"/>
              </a:lnSpc>
              <a:spcBef>
                <a:spcPts val="800"/>
              </a:spcBef>
              <a:spcAft>
                <a:spcPts val="0"/>
              </a:spcAft>
              <a:buClr>
                <a:schemeClr val="dk1"/>
              </a:buClr>
              <a:buSzPct val="108108"/>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36"/>
          <p:cNvSpPr txBox="1"/>
          <p:nvPr>
            <p:ph type="ctrTitle"/>
          </p:nvPr>
        </p:nvSpPr>
        <p:spPr>
          <a:xfrm>
            <a:off x="1143000" y="841772"/>
            <a:ext cx="6858000" cy="1102358"/>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i="1" lang="es-ES"/>
              <a:t>Placeholders</a:t>
            </a:r>
            <a:r>
              <a:rPr lang="es-ES"/>
              <a:t> Y La Etiqueta</a:t>
            </a:r>
            <a:br>
              <a:rPr lang="es-ES"/>
            </a:br>
            <a:endParaRPr/>
          </a:p>
        </p:txBody>
      </p:sp>
      <p:sp>
        <p:nvSpPr>
          <p:cNvPr id="646" name="Google Shape;646;p36"/>
          <p:cNvSpPr txBox="1"/>
          <p:nvPr>
            <p:ph idx="1" type="subTitle"/>
          </p:nvPr>
        </p:nvSpPr>
        <p:spPr>
          <a:xfrm>
            <a:off x="1068859" y="1630611"/>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b="1" lang="es-ES"/>
              <a:t>&lt;label&gt;</a:t>
            </a:r>
            <a:endParaRPr/>
          </a:p>
          <a:p>
            <a:pPr indent="-361950" lvl="0" marL="457200" rtl="0" algn="ctr">
              <a:lnSpc>
                <a:spcPct val="90000"/>
              </a:lnSpc>
              <a:spcBef>
                <a:spcPts val="800"/>
              </a:spcBef>
              <a:spcAft>
                <a:spcPts val="0"/>
              </a:spcAft>
              <a:buClr>
                <a:schemeClr val="dk1"/>
              </a:buClr>
              <a:buSzPts val="1800"/>
              <a:buNone/>
            </a:pPr>
            <a:r>
              <a:rPr lang="es-ES"/>
              <a:t>El atributo placeholder y el </a:t>
            </a:r>
            <a:r>
              <a:rPr i="1" lang="es-ES"/>
              <a:t>tag</a:t>
            </a:r>
            <a:r>
              <a:rPr lang="es-ES"/>
              <a:t> &lt;label&gt; sirven para indicar al usuario qué debe poner en cada campo</a:t>
            </a:r>
            <a:endParaRPr/>
          </a:p>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37"/>
          <p:cNvSpPr txBox="1"/>
          <p:nvPr>
            <p:ph type="ctrTitle"/>
          </p:nvPr>
        </p:nvSpPr>
        <p:spPr>
          <a:xfrm>
            <a:off x="1167714" y="345989"/>
            <a:ext cx="6858000" cy="861337"/>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El Atributo placeholder</a:t>
            </a:r>
            <a:endParaRPr/>
          </a:p>
        </p:txBody>
      </p:sp>
      <p:sp>
        <p:nvSpPr>
          <p:cNvPr id="652" name="Google Shape;652;p37"/>
          <p:cNvSpPr txBox="1"/>
          <p:nvPr>
            <p:ph idx="1" type="subTitle"/>
          </p:nvPr>
        </p:nvSpPr>
        <p:spPr>
          <a:xfrm>
            <a:off x="1143000" y="1572945"/>
            <a:ext cx="6858000" cy="1241700"/>
          </a:xfrm>
          <a:prstGeom prst="rect">
            <a:avLst/>
          </a:prstGeom>
          <a:noFill/>
          <a:ln>
            <a:noFill/>
          </a:ln>
        </p:spPr>
        <p:txBody>
          <a:bodyPr anchorCtr="0" anchor="t" bIns="34275" lIns="68575" spcFirstLastPara="1" rIns="68575" wrap="square" tIns="34275">
            <a:normAutofit fontScale="85000" lnSpcReduction="20000"/>
          </a:bodyPr>
          <a:lstStyle/>
          <a:p>
            <a:pPr indent="-361950" lvl="0" marL="457200" rtl="0" algn="ctr">
              <a:lnSpc>
                <a:spcPct val="90000"/>
              </a:lnSpc>
              <a:spcBef>
                <a:spcPts val="800"/>
              </a:spcBef>
              <a:spcAft>
                <a:spcPts val="0"/>
              </a:spcAft>
              <a:buClr>
                <a:schemeClr val="dk1"/>
              </a:buClr>
              <a:buSzPct val="117647"/>
              <a:buNone/>
            </a:pPr>
            <a:r>
              <a:rPr lang="es-ES"/>
              <a:t>El atributo placeholder se agrega dentro del </a:t>
            </a:r>
            <a:r>
              <a:rPr i="1" lang="es-ES"/>
              <a:t>tag</a:t>
            </a:r>
            <a:r>
              <a:rPr lang="es-ES"/>
              <a:t> &lt;input&gt; y sirve como referencia visual para el usuario.</a:t>
            </a:r>
            <a:endParaRPr/>
          </a:p>
          <a:p>
            <a:pPr indent="-361950" lvl="0" marL="457200" rtl="0" algn="ctr">
              <a:lnSpc>
                <a:spcPct val="90000"/>
              </a:lnSpc>
              <a:spcBef>
                <a:spcPts val="800"/>
              </a:spcBef>
              <a:spcAft>
                <a:spcPts val="0"/>
              </a:spcAft>
              <a:buClr>
                <a:schemeClr val="dk1"/>
              </a:buClr>
              <a:buSzPct val="117647"/>
              <a:buNone/>
            </a:pPr>
            <a:r>
              <a:rPr lang="es-ES"/>
              <a:t>Es decir, es el texto que se muestra en el &lt;input&gt; y que indicará al usuario qué debe escribir ahí.</a:t>
            </a:r>
            <a:endParaRPr/>
          </a:p>
          <a:p>
            <a:pPr indent="-361950" lvl="0" marL="457200" rtl="0" algn="ctr">
              <a:lnSpc>
                <a:spcPct val="90000"/>
              </a:lnSpc>
              <a:spcBef>
                <a:spcPts val="800"/>
              </a:spcBef>
              <a:spcAft>
                <a:spcPts val="0"/>
              </a:spcAft>
              <a:buClr>
                <a:schemeClr val="dk1"/>
              </a:buClr>
              <a:buSzPct val="117647"/>
              <a:buNone/>
            </a:pPr>
            <a:r>
              <a:rPr lang="es-ES"/>
              <a:t>Así se ve en el código:</a:t>
            </a:r>
            <a:endParaRPr/>
          </a:p>
          <a:p>
            <a:pPr indent="-361950" lvl="0" marL="457200" rtl="0" algn="ctr">
              <a:lnSpc>
                <a:spcPct val="90000"/>
              </a:lnSpc>
              <a:spcBef>
                <a:spcPts val="800"/>
              </a:spcBef>
              <a:spcAft>
                <a:spcPts val="0"/>
              </a:spcAft>
              <a:buClr>
                <a:schemeClr val="dk1"/>
              </a:buClr>
              <a:buSzPct val="117647"/>
              <a:buNone/>
            </a:pPr>
            <a:r>
              <a:t/>
            </a:r>
            <a:endParaRPr/>
          </a:p>
        </p:txBody>
      </p:sp>
      <p:pic>
        <p:nvPicPr>
          <p:cNvPr id="653" name="Google Shape;653;p37"/>
          <p:cNvPicPr preferRelativeResize="0"/>
          <p:nvPr/>
        </p:nvPicPr>
        <p:blipFill rotWithShape="1">
          <a:blip r:embed="rId3">
            <a:alphaModFix/>
          </a:blip>
          <a:srcRect b="0" l="0" r="0" t="0"/>
          <a:stretch/>
        </p:blipFill>
        <p:spPr>
          <a:xfrm>
            <a:off x="1733165" y="2754583"/>
            <a:ext cx="5483182" cy="15976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38"/>
          <p:cNvSpPr txBox="1"/>
          <p:nvPr>
            <p:ph type="ctrTitle"/>
          </p:nvPr>
        </p:nvSpPr>
        <p:spPr>
          <a:xfrm>
            <a:off x="1143000" y="372216"/>
            <a:ext cx="6858000" cy="1275352"/>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El </a:t>
            </a:r>
            <a:r>
              <a:rPr i="1" lang="es-ES"/>
              <a:t>Tag</a:t>
            </a:r>
            <a:r>
              <a:rPr lang="es-ES"/>
              <a:t> &lt;label&gt;</a:t>
            </a:r>
            <a:br>
              <a:rPr lang="es-ES"/>
            </a:br>
            <a:endParaRPr/>
          </a:p>
        </p:txBody>
      </p:sp>
      <p:sp>
        <p:nvSpPr>
          <p:cNvPr id="659" name="Google Shape;659;p38"/>
          <p:cNvSpPr txBox="1"/>
          <p:nvPr>
            <p:ph idx="1" type="subTitle"/>
          </p:nvPr>
        </p:nvSpPr>
        <p:spPr>
          <a:xfrm>
            <a:off x="1077097" y="1210481"/>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El </a:t>
            </a:r>
            <a:r>
              <a:rPr i="1" lang="es-ES"/>
              <a:t>tag</a:t>
            </a:r>
            <a:r>
              <a:rPr lang="es-ES"/>
              <a:t> &lt;label&gt;, en cambio, es la etiqueta que lleva el nombre del &lt;input&gt;.</a:t>
            </a:r>
            <a:endParaRPr/>
          </a:p>
        </p:txBody>
      </p:sp>
      <p:pic>
        <p:nvPicPr>
          <p:cNvPr id="660" name="Google Shape;660;p38"/>
          <p:cNvPicPr preferRelativeResize="0"/>
          <p:nvPr/>
        </p:nvPicPr>
        <p:blipFill rotWithShape="1">
          <a:blip r:embed="rId3">
            <a:alphaModFix/>
          </a:blip>
          <a:srcRect b="0" l="0" r="0" t="0"/>
          <a:stretch/>
        </p:blipFill>
        <p:spPr>
          <a:xfrm>
            <a:off x="1937051" y="1997185"/>
            <a:ext cx="5411101" cy="268744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39"/>
          <p:cNvSpPr txBox="1"/>
          <p:nvPr>
            <p:ph idx="1" type="subTitle"/>
          </p:nvPr>
        </p:nvSpPr>
        <p:spPr>
          <a:xfrm>
            <a:off x="1143000" y="403654"/>
            <a:ext cx="6858000" cy="3539575"/>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rtl="0" algn="ctr">
              <a:lnSpc>
                <a:spcPct val="90000"/>
              </a:lnSpc>
              <a:spcBef>
                <a:spcPts val="800"/>
              </a:spcBef>
              <a:spcAft>
                <a:spcPts val="0"/>
              </a:spcAft>
              <a:buClr>
                <a:schemeClr val="dk1"/>
              </a:buClr>
              <a:buSzPct val="108108"/>
              <a:buNone/>
            </a:pPr>
            <a:r>
              <a:rPr b="1" lang="es-ES"/>
              <a:t>¿Por Qué Usar El </a:t>
            </a:r>
            <a:r>
              <a:rPr b="1" i="1" lang="es-ES"/>
              <a:t>Tag</a:t>
            </a:r>
            <a:r>
              <a:rPr b="1" lang="es-ES"/>
              <a:t> &lt;label&gt; En Vez Del &lt;p&gt;?</a:t>
            </a:r>
            <a:endParaRPr/>
          </a:p>
          <a:p>
            <a:pPr indent="-361950" lvl="0" marL="457200" rtl="0" algn="ctr">
              <a:lnSpc>
                <a:spcPct val="90000"/>
              </a:lnSpc>
              <a:spcBef>
                <a:spcPts val="800"/>
              </a:spcBef>
              <a:spcAft>
                <a:spcPts val="0"/>
              </a:spcAft>
              <a:buClr>
                <a:schemeClr val="dk1"/>
              </a:buClr>
              <a:buSzPct val="108108"/>
              <a:buNone/>
            </a:pPr>
            <a:r>
              <a:t/>
            </a:r>
            <a:endParaRPr b="1"/>
          </a:p>
          <a:p>
            <a:pPr indent="-361950" lvl="0" marL="457200" rtl="0" algn="l">
              <a:lnSpc>
                <a:spcPct val="90000"/>
              </a:lnSpc>
              <a:spcBef>
                <a:spcPts val="800"/>
              </a:spcBef>
              <a:spcAft>
                <a:spcPts val="0"/>
              </a:spcAft>
              <a:buSzPct val="108108"/>
              <a:buNone/>
            </a:pPr>
            <a:r>
              <a:rPr lang="es-ES"/>
              <a:t>Si bien podrías usar un </a:t>
            </a:r>
            <a:r>
              <a:rPr i="1" lang="es-ES"/>
              <a:t>tag</a:t>
            </a:r>
            <a:r>
              <a:rPr lang="es-ES"/>
              <a:t> &lt;p&gt; para escribir el nombre de ese campo, es una buena práctica usar &lt;label&gt; ya que:</a:t>
            </a:r>
            <a:endParaRPr/>
          </a:p>
          <a:p>
            <a:pPr indent="-361950" lvl="0" marL="457200" rtl="0" algn="l">
              <a:lnSpc>
                <a:spcPct val="90000"/>
              </a:lnSpc>
              <a:spcBef>
                <a:spcPts val="800"/>
              </a:spcBef>
              <a:spcAft>
                <a:spcPts val="0"/>
              </a:spcAft>
              <a:buSzPct val="108108"/>
              <a:buNone/>
            </a:pPr>
            <a:r>
              <a:rPr lang="es-ES"/>
              <a:t>Vincula los elementos en el código.</a:t>
            </a:r>
            <a:endParaRPr/>
          </a:p>
          <a:p>
            <a:pPr indent="-361950" lvl="0" marL="457200" rtl="0" algn="l">
              <a:lnSpc>
                <a:spcPct val="90000"/>
              </a:lnSpc>
              <a:spcBef>
                <a:spcPts val="800"/>
              </a:spcBef>
              <a:spcAft>
                <a:spcPts val="0"/>
              </a:spcAft>
              <a:buSzPct val="108108"/>
              <a:buNone/>
            </a:pPr>
            <a:r>
              <a:rPr lang="es-ES"/>
              <a:t>Es de ayuda a los usuarios no-videntes porque el </a:t>
            </a:r>
            <a:r>
              <a:rPr i="1" lang="es-ES"/>
              <a:t>software</a:t>
            </a:r>
            <a:r>
              <a:rPr lang="es-ES"/>
              <a:t> que les lee las páginas busca los </a:t>
            </a:r>
            <a:r>
              <a:rPr i="1" lang="es-ES"/>
              <a:t>tags</a:t>
            </a:r>
            <a:r>
              <a:rPr lang="es-ES"/>
              <a:t> &lt;label&gt; para decirles qué tienen que poner en el campo de un formulario.</a:t>
            </a:r>
            <a:endParaRPr/>
          </a:p>
          <a:p>
            <a:pPr indent="-361950" lvl="0" marL="457200" rtl="0" algn="l">
              <a:lnSpc>
                <a:spcPct val="90000"/>
              </a:lnSpc>
              <a:spcBef>
                <a:spcPts val="800"/>
              </a:spcBef>
              <a:spcAft>
                <a:spcPts val="0"/>
              </a:spcAft>
              <a:buSzPct val="108108"/>
              <a:buNone/>
            </a:pPr>
            <a:r>
              <a:rPr lang="es-ES"/>
              <a:t>Se alinea con la tendencia en HTML de ir hacia la </a:t>
            </a:r>
            <a:r>
              <a:rPr b="1" i="1" lang="es-ES" u="sng">
                <a:solidFill>
                  <a:schemeClr val="hlink"/>
                </a:solidFill>
                <a:hlinkClick r:id="rId3"/>
              </a:rPr>
              <a:t>web</a:t>
            </a:r>
            <a:r>
              <a:rPr b="1" lang="es-ES" u="sng">
                <a:solidFill>
                  <a:schemeClr val="hlink"/>
                </a:solidFill>
                <a:hlinkClick r:id="rId4"/>
              </a:rPr>
              <a:t> semántica</a:t>
            </a:r>
            <a:r>
              <a:rPr lang="es-ES"/>
              <a:t>. Es decir, que el código HTML esté escrito con significado para que ayude a las máquinas a entender mejor </a:t>
            </a:r>
            <a:r>
              <a:rPr i="1" lang="es-ES"/>
              <a:t>internet</a:t>
            </a:r>
            <a:r>
              <a:rPr lang="es-ES"/>
              <a:t> y a resolver muchos de nuestros problemas de forma más eficiente.</a:t>
            </a:r>
            <a:endParaRPr/>
          </a:p>
          <a:p>
            <a:pPr indent="-361950" lvl="0" marL="457200" rtl="0" algn="l">
              <a:lnSpc>
                <a:spcPct val="90000"/>
              </a:lnSpc>
              <a:spcBef>
                <a:spcPts val="800"/>
              </a:spcBef>
              <a:spcAft>
                <a:spcPts val="0"/>
              </a:spcAft>
              <a:buSzPct val="108108"/>
              <a:buNone/>
            </a:pPr>
            <a:r>
              <a:rPr i="1" lang="es-ES"/>
              <a:t>Google</a:t>
            </a:r>
            <a:r>
              <a:rPr lang="es-ES"/>
              <a:t> beneficia a los sitios escritos semánticamente ya que sus buscadores pueden catalogarlos y posicionarlos mejor.</a:t>
            </a:r>
            <a:endParaRPr/>
          </a:p>
          <a:p>
            <a:pPr indent="-361950" lvl="0" marL="457200" rtl="0" algn="ctr">
              <a:lnSpc>
                <a:spcPct val="90000"/>
              </a:lnSpc>
              <a:spcBef>
                <a:spcPts val="800"/>
              </a:spcBef>
              <a:spcAft>
                <a:spcPts val="0"/>
              </a:spcAft>
              <a:buClr>
                <a:schemeClr val="dk1"/>
              </a:buClr>
              <a:buSzPct val="108108"/>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p40"/>
          <p:cNvPicPr preferRelativeResize="0"/>
          <p:nvPr/>
        </p:nvPicPr>
        <p:blipFill rotWithShape="1">
          <a:blip r:embed="rId3">
            <a:alphaModFix/>
          </a:blip>
          <a:srcRect b="0" l="0" r="0" t="0"/>
          <a:stretch/>
        </p:blipFill>
        <p:spPr>
          <a:xfrm>
            <a:off x="1819275" y="1247260"/>
            <a:ext cx="5505450" cy="19240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41"/>
          <p:cNvSpPr txBox="1"/>
          <p:nvPr>
            <p:ph type="ctrTitle"/>
          </p:nvPr>
        </p:nvSpPr>
        <p:spPr>
          <a:xfrm>
            <a:off x="1085335" y="1581664"/>
            <a:ext cx="6858000" cy="770721"/>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Otros tipos de inputs</a:t>
            </a:r>
            <a:br>
              <a:rPr lang="es-ES"/>
            </a:br>
            <a:br>
              <a:rPr lang="es-ES"/>
            </a:br>
            <a:r>
              <a:rPr i="1" lang="es-ES"/>
              <a:t>Dropdowns</a:t>
            </a:r>
            <a:br>
              <a:rPr lang="es-ES"/>
            </a:br>
            <a:endParaRPr/>
          </a:p>
        </p:txBody>
      </p:sp>
      <p:sp>
        <p:nvSpPr>
          <p:cNvPr id="676" name="Google Shape;676;p41"/>
          <p:cNvSpPr txBox="1"/>
          <p:nvPr>
            <p:ph idx="1" type="subTitle"/>
          </p:nvPr>
        </p:nvSpPr>
        <p:spPr>
          <a:xfrm>
            <a:off x="1175952" y="2149593"/>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Un dropdown es una lista desplegable. Es decir, es un tipo de input que te muestra las opciones disponibles dentro de un menú.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42"/>
          <p:cNvSpPr txBox="1"/>
          <p:nvPr>
            <p:ph type="ctrTitle"/>
          </p:nvPr>
        </p:nvSpPr>
        <p:spPr>
          <a:xfrm>
            <a:off x="1060622" y="619351"/>
            <a:ext cx="6858000" cy="781082"/>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Sintaxis De Los </a:t>
            </a:r>
            <a:r>
              <a:rPr i="1" lang="es-ES"/>
              <a:t>Dropdowns</a:t>
            </a:r>
            <a:br>
              <a:rPr lang="es-ES"/>
            </a:br>
            <a:endParaRPr/>
          </a:p>
        </p:txBody>
      </p:sp>
      <p:sp>
        <p:nvSpPr>
          <p:cNvPr id="682" name="Google Shape;682;p42"/>
          <p:cNvSpPr txBox="1"/>
          <p:nvPr>
            <p:ph idx="1" type="subTitle"/>
          </p:nvPr>
        </p:nvSpPr>
        <p:spPr>
          <a:xfrm>
            <a:off x="1143000" y="1235676"/>
            <a:ext cx="6858000" cy="3352800"/>
          </a:xfrm>
          <a:prstGeom prst="rect">
            <a:avLst/>
          </a:prstGeom>
          <a:noFill/>
          <a:ln>
            <a:noFill/>
          </a:ln>
        </p:spPr>
        <p:txBody>
          <a:bodyPr anchorCtr="0" anchor="t" bIns="34275" lIns="68575" spcFirstLastPara="1" rIns="68575" wrap="square" tIns="34275">
            <a:normAutofit fontScale="85000" lnSpcReduction="20000"/>
          </a:bodyPr>
          <a:lstStyle/>
          <a:p>
            <a:pPr indent="-361950" lvl="0" marL="457200" rtl="0" algn="ctr">
              <a:lnSpc>
                <a:spcPct val="90000"/>
              </a:lnSpc>
              <a:spcBef>
                <a:spcPts val="800"/>
              </a:spcBef>
              <a:spcAft>
                <a:spcPts val="0"/>
              </a:spcAft>
              <a:buClr>
                <a:schemeClr val="dk1"/>
              </a:buClr>
              <a:buSzPct val="117647"/>
              <a:buNone/>
            </a:pPr>
            <a:r>
              <a:rPr lang="es-ES"/>
              <a:t>Para agregar un dropdown en tu formulario, seguí estos pasos:</a:t>
            </a:r>
            <a:endParaRPr/>
          </a:p>
          <a:p>
            <a:pPr indent="-361950" lvl="0" marL="457200" rtl="0" algn="l">
              <a:lnSpc>
                <a:spcPct val="90000"/>
              </a:lnSpc>
              <a:spcBef>
                <a:spcPts val="800"/>
              </a:spcBef>
              <a:spcAft>
                <a:spcPts val="0"/>
              </a:spcAft>
              <a:buSzPct val="117647"/>
              <a:buFont typeface="Arial"/>
              <a:buChar char="•"/>
            </a:pPr>
            <a:r>
              <a:rPr lang="es-ES"/>
              <a:t>Escribí un </a:t>
            </a:r>
            <a:r>
              <a:rPr i="1" lang="es-ES"/>
              <a:t>tag</a:t>
            </a:r>
            <a:r>
              <a:rPr lang="es-ES"/>
              <a:t> &lt;select&gt; con su </a:t>
            </a:r>
            <a:r>
              <a:rPr i="1" lang="es-ES"/>
              <a:t>opening</a:t>
            </a:r>
            <a:r>
              <a:rPr lang="es-ES"/>
              <a:t> y </a:t>
            </a:r>
            <a:r>
              <a:rPr i="1" lang="es-ES"/>
              <a:t>closing tag</a:t>
            </a:r>
            <a:r>
              <a:rPr lang="es-ES"/>
              <a:t>. Ellos contendrán las opciones disponibles.</a:t>
            </a:r>
            <a:endParaRPr/>
          </a:p>
          <a:p>
            <a:pPr indent="-361950" lvl="0" marL="457200" rtl="0" algn="l">
              <a:lnSpc>
                <a:spcPct val="90000"/>
              </a:lnSpc>
              <a:spcBef>
                <a:spcPts val="800"/>
              </a:spcBef>
              <a:spcAft>
                <a:spcPts val="0"/>
              </a:spcAft>
              <a:buSzPct val="117647"/>
              <a:buFont typeface="Arial"/>
              <a:buChar char="•"/>
            </a:pPr>
            <a:r>
              <a:rPr lang="es-ES"/>
              <a:t>Escribí un atributo name que indique en tu </a:t>
            </a:r>
            <a:r>
              <a:rPr i="1" lang="es-ES"/>
              <a:t>Query String</a:t>
            </a:r>
            <a:r>
              <a:rPr lang="es-ES"/>
              <a:t> a qué campo corresponde la opción elegida.</a:t>
            </a:r>
            <a:endParaRPr/>
          </a:p>
          <a:p>
            <a:pPr indent="-361950" lvl="0" marL="457200" rtl="0" algn="l">
              <a:lnSpc>
                <a:spcPct val="90000"/>
              </a:lnSpc>
              <a:spcBef>
                <a:spcPts val="800"/>
              </a:spcBef>
              <a:spcAft>
                <a:spcPts val="0"/>
              </a:spcAft>
              <a:buSzPct val="117647"/>
              <a:buFont typeface="Arial"/>
              <a:buChar char="•"/>
            </a:pPr>
            <a:r>
              <a:rPr lang="es-ES"/>
              <a:t>Ingresá los valores disponibles usando un </a:t>
            </a:r>
            <a:r>
              <a:rPr i="1" lang="es-ES"/>
              <a:t>tag</a:t>
            </a:r>
            <a:r>
              <a:rPr lang="es-ES"/>
              <a:t> &lt;option&gt; para cada una de ellos.</a:t>
            </a:r>
            <a:endParaRPr/>
          </a:p>
          <a:p>
            <a:pPr indent="-361950" lvl="0" marL="457200" rtl="0" algn="l">
              <a:lnSpc>
                <a:spcPct val="90000"/>
              </a:lnSpc>
              <a:spcBef>
                <a:spcPts val="800"/>
              </a:spcBef>
              <a:spcAft>
                <a:spcPts val="0"/>
              </a:spcAft>
              <a:buSzPct val="117647"/>
              <a:buFont typeface="Arial"/>
              <a:buChar char="•"/>
            </a:pPr>
            <a:r>
              <a:rPr lang="es-ES"/>
              <a:t>Agregale un atributo value que indique cómo querés que aparezca en la </a:t>
            </a:r>
            <a:r>
              <a:rPr i="1" lang="es-ES"/>
              <a:t>Query String</a:t>
            </a:r>
            <a:r>
              <a:rPr lang="es-ES"/>
              <a:t> la opción elegida por el usuario.</a:t>
            </a:r>
            <a:endParaRPr/>
          </a:p>
          <a:p>
            <a:pPr indent="-247650" lvl="0" marL="457200" rtl="0" algn="l">
              <a:lnSpc>
                <a:spcPct val="90000"/>
              </a:lnSpc>
              <a:spcBef>
                <a:spcPts val="800"/>
              </a:spcBef>
              <a:spcAft>
                <a:spcPts val="0"/>
              </a:spcAft>
              <a:buSzPct val="117647"/>
              <a:buFont typeface="Arial"/>
              <a:buNone/>
            </a:pPr>
            <a:r>
              <a:t/>
            </a:r>
            <a:endParaRPr/>
          </a:p>
          <a:p>
            <a:pPr indent="-247650" lvl="0" marL="457200" rtl="0" algn="l">
              <a:lnSpc>
                <a:spcPct val="90000"/>
              </a:lnSpc>
              <a:spcBef>
                <a:spcPts val="800"/>
              </a:spcBef>
              <a:spcAft>
                <a:spcPts val="0"/>
              </a:spcAft>
              <a:buSzPct val="117647"/>
              <a:buFont typeface="Arial"/>
              <a:buNone/>
            </a:pPr>
            <a:r>
              <a:t/>
            </a:r>
            <a:endParaRPr/>
          </a:p>
          <a:p>
            <a:pPr indent="-361950" lvl="0" marL="457200" rtl="0" algn="ctr">
              <a:lnSpc>
                <a:spcPct val="90000"/>
              </a:lnSpc>
              <a:spcBef>
                <a:spcPts val="800"/>
              </a:spcBef>
              <a:spcAft>
                <a:spcPts val="0"/>
              </a:spcAft>
              <a:buClr>
                <a:schemeClr val="dk1"/>
              </a:buClr>
              <a:buSzPct val="117647"/>
              <a:buNone/>
            </a:pPr>
            <a:r>
              <a:rPr lang="es-ES"/>
              <a:t>⚠️ </a:t>
            </a:r>
            <a:r>
              <a:rPr b="1" lang="es-ES"/>
              <a:t>Importante:</a:t>
            </a:r>
            <a:r>
              <a:rPr lang="es-ES"/>
              <a:t> Puede tener el mismo valor que la option, una abreviación o cualquier otra nomenclatura. En caso de que no agregues este atributo, aparecerá en la </a:t>
            </a:r>
            <a:r>
              <a:rPr i="1" lang="es-ES"/>
              <a:t>Query String</a:t>
            </a:r>
            <a:r>
              <a:rPr lang="es-ES"/>
              <a:t> el valor dado en la option.</a:t>
            </a:r>
            <a:endParaRPr/>
          </a:p>
          <a:p>
            <a:pPr indent="-361950" lvl="0" marL="457200" rtl="0" algn="ctr">
              <a:lnSpc>
                <a:spcPct val="90000"/>
              </a:lnSpc>
              <a:spcBef>
                <a:spcPts val="800"/>
              </a:spcBef>
              <a:spcAft>
                <a:spcPts val="0"/>
              </a:spcAft>
              <a:buClr>
                <a:schemeClr val="dk1"/>
              </a:buClr>
              <a:buSzPct val="117647"/>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0"/>
          <p:cNvSpPr txBox="1"/>
          <p:nvPr>
            <p:ph type="ctrTitle"/>
          </p:nvPr>
        </p:nvSpPr>
        <p:spPr>
          <a:xfrm>
            <a:off x="1101810" y="240410"/>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Para pensar</a:t>
            </a:r>
            <a:br>
              <a:rPr lang="es-ES"/>
            </a:br>
            <a:endParaRPr/>
          </a:p>
        </p:txBody>
      </p:sp>
      <p:sp>
        <p:nvSpPr>
          <p:cNvPr id="274" name="Google Shape;274;p10"/>
          <p:cNvSpPr txBox="1"/>
          <p:nvPr>
            <p:ph idx="1" type="subTitle"/>
          </p:nvPr>
        </p:nvSpPr>
        <p:spPr>
          <a:xfrm>
            <a:off x="1101811" y="1836556"/>
            <a:ext cx="6858000" cy="733649"/>
          </a:xfrm>
          <a:prstGeom prst="rect">
            <a:avLst/>
          </a:prstGeom>
          <a:noFill/>
          <a:ln>
            <a:noFill/>
          </a:ln>
        </p:spPr>
        <p:txBody>
          <a:bodyPr anchorCtr="0" anchor="t" bIns="34275" lIns="68575" spcFirstLastPara="1" rIns="68575" wrap="square" tIns="34275">
            <a:noAutofit/>
          </a:bodyPr>
          <a:lstStyle/>
          <a:p>
            <a:pPr indent="-361950" lvl="0" marL="457200" rtl="0" algn="ctr">
              <a:lnSpc>
                <a:spcPct val="90000"/>
              </a:lnSpc>
              <a:spcBef>
                <a:spcPts val="800"/>
              </a:spcBef>
              <a:spcAft>
                <a:spcPts val="0"/>
              </a:spcAft>
              <a:buClr>
                <a:schemeClr val="dk1"/>
              </a:buClr>
              <a:buSzPts val="1800"/>
              <a:buNone/>
            </a:pPr>
            <a:r>
              <a:rPr lang="es-ES" sz="2400"/>
              <a:t>HTML no es un lenguaje de programación</a:t>
            </a:r>
            <a:endParaRPr/>
          </a:p>
          <a:p>
            <a:pPr indent="-361950" lvl="0" marL="457200" rtl="0" algn="ctr">
              <a:lnSpc>
                <a:spcPct val="90000"/>
              </a:lnSpc>
              <a:spcBef>
                <a:spcPts val="800"/>
              </a:spcBef>
              <a:spcAft>
                <a:spcPts val="0"/>
              </a:spcAft>
              <a:buClr>
                <a:schemeClr val="dk1"/>
              </a:buClr>
              <a:buSzPts val="1800"/>
              <a:buNone/>
            </a:pPr>
            <a:br>
              <a:rPr lang="es-ES" sz="2400"/>
            </a:br>
            <a:r>
              <a:rPr b="1" lang="es-ES" sz="4100">
                <a:solidFill>
                  <a:srgbClr val="4089D7"/>
                </a:solidFill>
              </a:rPr>
              <a:t>VERDADERO</a:t>
            </a:r>
            <a:r>
              <a:rPr lang="es-ES" sz="2400"/>
              <a:t> </a:t>
            </a:r>
            <a:r>
              <a:rPr b="1" lang="es-ES" sz="4100">
                <a:solidFill>
                  <a:srgbClr val="4089D7"/>
                </a:solidFill>
              </a:rPr>
              <a:t>O FALSO?</a:t>
            </a:r>
            <a:endParaRPr b="1" sz="4100">
              <a:solidFill>
                <a:srgbClr val="4089D7"/>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43"/>
          <p:cNvPicPr preferRelativeResize="0"/>
          <p:nvPr/>
        </p:nvPicPr>
        <p:blipFill rotWithShape="1">
          <a:blip r:embed="rId3">
            <a:alphaModFix/>
          </a:blip>
          <a:srcRect b="0" l="0" r="0" t="0"/>
          <a:stretch/>
        </p:blipFill>
        <p:spPr>
          <a:xfrm>
            <a:off x="1376363" y="1519238"/>
            <a:ext cx="6391275" cy="21050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44"/>
          <p:cNvSpPr txBox="1"/>
          <p:nvPr>
            <p:ph type="ctrTitle"/>
          </p:nvPr>
        </p:nvSpPr>
        <p:spPr>
          <a:xfrm>
            <a:off x="1143000" y="841772"/>
            <a:ext cx="6858000" cy="88817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ES"/>
              <a:t>Radio Buttons</a:t>
            </a:r>
            <a:endParaRPr/>
          </a:p>
        </p:txBody>
      </p:sp>
      <p:sp>
        <p:nvSpPr>
          <p:cNvPr id="693" name="Google Shape;693;p44"/>
          <p:cNvSpPr txBox="1"/>
          <p:nvPr>
            <p:ph idx="1" type="subTitle"/>
          </p:nvPr>
        </p:nvSpPr>
        <p:spPr>
          <a:xfrm>
            <a:off x="1019433" y="1820080"/>
            <a:ext cx="6858000" cy="1656288"/>
          </a:xfrm>
          <a:prstGeom prst="rect">
            <a:avLst/>
          </a:prstGeom>
          <a:noFill/>
          <a:ln>
            <a:noFill/>
          </a:ln>
        </p:spPr>
        <p:txBody>
          <a:bodyPr anchorCtr="0" anchor="t" bIns="34275" lIns="68575" spcFirstLastPara="1" rIns="68575" wrap="square" tIns="34275">
            <a:normAutofit fontScale="92500"/>
          </a:bodyPr>
          <a:lstStyle/>
          <a:p>
            <a:pPr indent="-361950" lvl="0" marL="457200" rtl="0" algn="ctr">
              <a:lnSpc>
                <a:spcPct val="90000"/>
              </a:lnSpc>
              <a:spcBef>
                <a:spcPts val="800"/>
              </a:spcBef>
              <a:spcAft>
                <a:spcPts val="0"/>
              </a:spcAft>
              <a:buClr>
                <a:schemeClr val="dk1"/>
              </a:buClr>
              <a:buSzPct val="108108"/>
              <a:buNone/>
            </a:pPr>
            <a:r>
              <a:rPr lang="es-ES"/>
              <a:t>Hay otras formas de input que podemos agregar en los formularios.</a:t>
            </a:r>
            <a:endParaRPr/>
          </a:p>
          <a:p>
            <a:pPr indent="-361950" lvl="0" marL="457200" rtl="0" algn="ctr">
              <a:lnSpc>
                <a:spcPct val="90000"/>
              </a:lnSpc>
              <a:spcBef>
                <a:spcPts val="800"/>
              </a:spcBef>
              <a:spcAft>
                <a:spcPts val="0"/>
              </a:spcAft>
              <a:buClr>
                <a:schemeClr val="dk1"/>
              </a:buClr>
              <a:buSzPct val="108108"/>
              <a:buNone/>
            </a:pPr>
            <a:r>
              <a:t/>
            </a:r>
            <a:endParaRPr/>
          </a:p>
          <a:p>
            <a:pPr indent="-361950" lvl="0" marL="457200" rtl="0" algn="ctr">
              <a:lnSpc>
                <a:spcPct val="90000"/>
              </a:lnSpc>
              <a:spcBef>
                <a:spcPts val="800"/>
              </a:spcBef>
              <a:spcAft>
                <a:spcPts val="0"/>
              </a:spcAft>
              <a:buClr>
                <a:schemeClr val="dk1"/>
              </a:buClr>
              <a:buSzPct val="108108"/>
              <a:buNone/>
            </a:pPr>
            <a:r>
              <a:rPr lang="es-ES"/>
              <a:t>Los radio buttons son botones que nos permiten seleccionar una opción entre dos o más dadas. La idea de este tipo de input es que no se puedan seleccionar ambos en simultáneo.</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45"/>
          <p:cNvSpPr txBox="1"/>
          <p:nvPr>
            <p:ph type="ctrTitle"/>
          </p:nvPr>
        </p:nvSpPr>
        <p:spPr>
          <a:xfrm>
            <a:off x="1167713" y="453080"/>
            <a:ext cx="6858000" cy="73776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ES"/>
              <a:t>Radio Buttons</a:t>
            </a:r>
            <a:endParaRPr/>
          </a:p>
        </p:txBody>
      </p:sp>
      <p:sp>
        <p:nvSpPr>
          <p:cNvPr id="699" name="Google Shape;699;p45"/>
          <p:cNvSpPr txBox="1"/>
          <p:nvPr>
            <p:ph idx="1" type="subTitle"/>
          </p:nvPr>
        </p:nvSpPr>
        <p:spPr>
          <a:xfrm>
            <a:off x="1143000" y="1309816"/>
            <a:ext cx="6858000" cy="2633413"/>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8"/>
              <a:buNone/>
            </a:pPr>
            <a:r>
              <a:rPr lang="es-ES"/>
              <a:t>Para crearlos deberás escribir:</a:t>
            </a:r>
            <a:endParaRPr/>
          </a:p>
          <a:p>
            <a:pPr indent="-361950" lvl="0" marL="457200" rtl="0" algn="l">
              <a:lnSpc>
                <a:spcPct val="90000"/>
              </a:lnSpc>
              <a:spcBef>
                <a:spcPts val="800"/>
              </a:spcBef>
              <a:spcAft>
                <a:spcPts val="0"/>
              </a:spcAft>
              <a:buSzPct val="108108"/>
              <a:buFont typeface="Arial"/>
              <a:buChar char="•"/>
            </a:pPr>
            <a:r>
              <a:rPr lang="es-ES"/>
              <a:t>Un </a:t>
            </a:r>
            <a:r>
              <a:rPr i="1" lang="es-ES"/>
              <a:t>tag</a:t>
            </a:r>
            <a:r>
              <a:rPr lang="es-ES"/>
              <a:t> &lt;label&gt; que indique el nombre que aparecerá antes del radio button.</a:t>
            </a:r>
            <a:endParaRPr/>
          </a:p>
          <a:p>
            <a:pPr indent="-361950" lvl="0" marL="457200" rtl="0" algn="l">
              <a:lnSpc>
                <a:spcPct val="90000"/>
              </a:lnSpc>
              <a:spcBef>
                <a:spcPts val="800"/>
              </a:spcBef>
              <a:spcAft>
                <a:spcPts val="0"/>
              </a:spcAft>
              <a:buSzPct val="108108"/>
              <a:buFont typeface="Arial"/>
              <a:buChar char="•"/>
            </a:pPr>
            <a:r>
              <a:rPr lang="es-ES"/>
              <a:t>Un </a:t>
            </a:r>
            <a:r>
              <a:rPr i="1" lang="es-ES"/>
              <a:t>tag</a:t>
            </a:r>
            <a:r>
              <a:rPr lang="es-ES"/>
              <a:t> &lt;input&gt; que tenga estos 3 atributos:</a:t>
            </a:r>
            <a:endParaRPr/>
          </a:p>
          <a:p>
            <a:pPr indent="-342900" lvl="1" marL="914400" rtl="0" algn="l">
              <a:lnSpc>
                <a:spcPct val="90000"/>
              </a:lnSpc>
              <a:spcBef>
                <a:spcPts val="400"/>
              </a:spcBef>
              <a:spcAft>
                <a:spcPts val="0"/>
              </a:spcAft>
              <a:buSzPct val="108108"/>
              <a:buFont typeface="Arial"/>
              <a:buChar char="•"/>
            </a:pPr>
            <a:r>
              <a:rPr b="1" lang="es-ES"/>
              <a:t>name: </a:t>
            </a:r>
            <a:r>
              <a:rPr lang="es-ES"/>
              <a:t>Indicará a qué variable refiere el valor del input al momento de enviar la información. Es decir, en la </a:t>
            </a:r>
            <a:r>
              <a:rPr i="1" lang="es-ES"/>
              <a:t>Query String</a:t>
            </a:r>
            <a:r>
              <a:rPr lang="es-ES"/>
              <a:t>, el campo "name" tendrá el valor de la opción que haya elegido el usuario.</a:t>
            </a:r>
            <a:endParaRPr/>
          </a:p>
          <a:p>
            <a:pPr indent="-342900" lvl="1" marL="914400" rtl="0" algn="l">
              <a:lnSpc>
                <a:spcPct val="90000"/>
              </a:lnSpc>
              <a:spcBef>
                <a:spcPts val="400"/>
              </a:spcBef>
              <a:spcAft>
                <a:spcPts val="0"/>
              </a:spcAft>
              <a:buSzPct val="108108"/>
              <a:buFont typeface="Arial"/>
              <a:buChar char="•"/>
            </a:pPr>
            <a:r>
              <a:rPr b="1" lang="es-ES"/>
              <a:t>type</a:t>
            </a:r>
            <a:r>
              <a:rPr lang="es-ES"/>
              <a:t>: Indicará qué tipo de botón es, en este caso, radio.</a:t>
            </a:r>
            <a:endParaRPr/>
          </a:p>
          <a:p>
            <a:pPr indent="-342900" lvl="1" marL="914400" rtl="0" algn="l">
              <a:lnSpc>
                <a:spcPct val="90000"/>
              </a:lnSpc>
              <a:spcBef>
                <a:spcPts val="400"/>
              </a:spcBef>
              <a:spcAft>
                <a:spcPts val="0"/>
              </a:spcAft>
              <a:buSzPct val="108108"/>
              <a:buFont typeface="Arial"/>
              <a:buChar char="•"/>
            </a:pPr>
            <a:r>
              <a:rPr b="1" lang="es-ES"/>
              <a:t>value: </a:t>
            </a:r>
            <a:r>
              <a:rPr lang="es-ES"/>
              <a:t>Indicará cómo querés que aparezca en la </a:t>
            </a:r>
            <a:r>
              <a:rPr i="1" lang="es-ES"/>
              <a:t>Query String</a:t>
            </a:r>
            <a:r>
              <a:rPr lang="es-ES"/>
              <a:t> la opción elegida por el usuario (puede tener el mismo valor que la label, una abreviación o cualquier otra nomenclatura).</a:t>
            </a:r>
            <a:endParaRPr/>
          </a:p>
          <a:p>
            <a:pPr indent="-361950" lvl="0" marL="457200" rtl="0" algn="ctr">
              <a:lnSpc>
                <a:spcPct val="90000"/>
              </a:lnSpc>
              <a:spcBef>
                <a:spcPts val="800"/>
              </a:spcBef>
              <a:spcAft>
                <a:spcPts val="0"/>
              </a:spcAft>
              <a:buClr>
                <a:schemeClr val="dk1"/>
              </a:buClr>
              <a:buSzPct val="108108"/>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46"/>
          <p:cNvSpPr txBox="1"/>
          <p:nvPr>
            <p:ph idx="1" type="subTitle"/>
          </p:nvPr>
        </p:nvSpPr>
        <p:spPr>
          <a:xfrm>
            <a:off x="1060622" y="436123"/>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Veamos un ejemplo de un radio button para elegir el turno del Módulo Introductorio de Programación.</a:t>
            </a:r>
            <a:endParaRPr/>
          </a:p>
        </p:txBody>
      </p:sp>
      <p:pic>
        <p:nvPicPr>
          <p:cNvPr id="705" name="Google Shape;705;p46"/>
          <p:cNvPicPr preferRelativeResize="0"/>
          <p:nvPr/>
        </p:nvPicPr>
        <p:blipFill rotWithShape="1">
          <a:blip r:embed="rId3">
            <a:alphaModFix/>
          </a:blip>
          <a:srcRect b="0" l="0" r="0" t="0"/>
          <a:stretch/>
        </p:blipFill>
        <p:spPr>
          <a:xfrm>
            <a:off x="1370828" y="1176724"/>
            <a:ext cx="6534150" cy="3333750"/>
          </a:xfrm>
          <a:prstGeom prst="rect">
            <a:avLst/>
          </a:prstGeom>
          <a:noFill/>
          <a:ln>
            <a:noFill/>
          </a:ln>
        </p:spPr>
      </p:pic>
      <p:pic>
        <p:nvPicPr>
          <p:cNvPr id="706" name="Google Shape;706;p46"/>
          <p:cNvPicPr preferRelativeResize="0"/>
          <p:nvPr/>
        </p:nvPicPr>
        <p:blipFill rotWithShape="1">
          <a:blip r:embed="rId4">
            <a:alphaModFix/>
          </a:blip>
          <a:srcRect b="0" l="0" r="0" t="0"/>
          <a:stretch/>
        </p:blipFill>
        <p:spPr>
          <a:xfrm>
            <a:off x="5624513" y="2133986"/>
            <a:ext cx="2105025" cy="14192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47"/>
          <p:cNvSpPr txBox="1"/>
          <p:nvPr>
            <p:ph type="ctrTitle"/>
          </p:nvPr>
        </p:nvSpPr>
        <p:spPr>
          <a:xfrm>
            <a:off x="1208903" y="174507"/>
            <a:ext cx="6858000" cy="129182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ES"/>
              <a:t>Checkbox</a:t>
            </a:r>
            <a:r>
              <a:rPr lang="es-ES"/>
              <a:t> Y Etiqueta &lt;textarea&gt;</a:t>
            </a:r>
            <a:endParaRPr/>
          </a:p>
        </p:txBody>
      </p:sp>
      <p:sp>
        <p:nvSpPr>
          <p:cNvPr id="712" name="Google Shape;712;p47"/>
          <p:cNvSpPr txBox="1"/>
          <p:nvPr>
            <p:ph idx="1" type="subTitle"/>
          </p:nvPr>
        </p:nvSpPr>
        <p:spPr>
          <a:xfrm>
            <a:off x="1175951" y="1639331"/>
            <a:ext cx="6858000" cy="2636107"/>
          </a:xfrm>
          <a:prstGeom prst="rect">
            <a:avLst/>
          </a:prstGeom>
          <a:noFill/>
          <a:ln>
            <a:noFill/>
          </a:ln>
        </p:spPr>
        <p:txBody>
          <a:bodyPr anchorCtr="0" anchor="t" bIns="34275" lIns="68575" spcFirstLastPara="1" rIns="68575" wrap="square" tIns="34275">
            <a:normAutofit fontScale="85000" lnSpcReduction="10000"/>
          </a:bodyPr>
          <a:lstStyle/>
          <a:p>
            <a:pPr indent="-361950" lvl="0" marL="457200" rtl="0" algn="ctr">
              <a:lnSpc>
                <a:spcPct val="90000"/>
              </a:lnSpc>
              <a:spcBef>
                <a:spcPts val="800"/>
              </a:spcBef>
              <a:spcAft>
                <a:spcPts val="0"/>
              </a:spcAft>
              <a:buClr>
                <a:schemeClr val="dk1"/>
              </a:buClr>
              <a:buSzPct val="117647"/>
              <a:buNone/>
            </a:pPr>
            <a:r>
              <a:rPr lang="es-ES"/>
              <a:t>Los checkbox son similares a los radio button, excepto porque permiten seleccionar y deseleccionar la opción. Por ejemplo, el checkbox de "Acepto Bases y Condiciones".</a:t>
            </a:r>
            <a:endParaRPr/>
          </a:p>
          <a:p>
            <a:pPr indent="-361950" lvl="0" marL="457200" rtl="0" algn="ctr">
              <a:lnSpc>
                <a:spcPct val="90000"/>
              </a:lnSpc>
              <a:spcBef>
                <a:spcPts val="800"/>
              </a:spcBef>
              <a:spcAft>
                <a:spcPts val="0"/>
              </a:spcAft>
              <a:buClr>
                <a:schemeClr val="dk1"/>
              </a:buClr>
              <a:buSzPct val="117647"/>
              <a:buNone/>
            </a:pPr>
            <a:r>
              <a:rPr lang="es-ES"/>
              <a:t>Un </a:t>
            </a:r>
            <a:r>
              <a:rPr i="1" lang="es-ES"/>
              <a:t>tag</a:t>
            </a:r>
            <a:r>
              <a:rPr lang="es-ES"/>
              <a:t> &lt;textarea&gt; es un campo para ingresar texto. Es similar a un &lt;input&gt; type="text" solo que el espacio dado al usuario es mayor.</a:t>
            </a:r>
            <a:endParaRPr/>
          </a:p>
          <a:p>
            <a:pPr indent="-361950" lvl="0" marL="457200" rtl="0" algn="ctr">
              <a:lnSpc>
                <a:spcPct val="90000"/>
              </a:lnSpc>
              <a:spcBef>
                <a:spcPts val="800"/>
              </a:spcBef>
              <a:spcAft>
                <a:spcPts val="0"/>
              </a:spcAft>
              <a:buClr>
                <a:schemeClr val="dk1"/>
              </a:buClr>
              <a:buSzPct val="117647"/>
              <a:buNone/>
            </a:pPr>
            <a:r>
              <a:t/>
            </a:r>
            <a:endParaRPr/>
          </a:p>
          <a:p>
            <a:pPr indent="-361950" lvl="0" marL="457200" rtl="0" algn="ctr">
              <a:lnSpc>
                <a:spcPct val="90000"/>
              </a:lnSpc>
              <a:spcBef>
                <a:spcPts val="800"/>
              </a:spcBef>
              <a:spcAft>
                <a:spcPts val="0"/>
              </a:spcAft>
              <a:buClr>
                <a:schemeClr val="dk1"/>
              </a:buClr>
              <a:buSzPct val="117647"/>
              <a:buNone/>
            </a:pPr>
            <a:r>
              <a:t/>
            </a:r>
            <a:endParaRPr/>
          </a:p>
          <a:p>
            <a:pPr indent="-361950" lvl="0" marL="457200" rtl="0" algn="ctr">
              <a:lnSpc>
                <a:spcPct val="90000"/>
              </a:lnSpc>
              <a:spcBef>
                <a:spcPts val="800"/>
              </a:spcBef>
              <a:spcAft>
                <a:spcPts val="0"/>
              </a:spcAft>
              <a:buClr>
                <a:schemeClr val="dk1"/>
              </a:buClr>
              <a:buSzPct val="117647"/>
              <a:buNone/>
            </a:pPr>
            <a:r>
              <a:t/>
            </a:r>
            <a:endParaRPr/>
          </a:p>
          <a:p>
            <a:pPr indent="-361950" lvl="0" marL="457200" rtl="0" algn="ctr">
              <a:lnSpc>
                <a:spcPct val="90000"/>
              </a:lnSpc>
              <a:spcBef>
                <a:spcPts val="800"/>
              </a:spcBef>
              <a:spcAft>
                <a:spcPts val="0"/>
              </a:spcAft>
              <a:buClr>
                <a:schemeClr val="dk1"/>
              </a:buClr>
              <a:buSzPct val="117647"/>
              <a:buNone/>
            </a:pPr>
            <a:r>
              <a:rPr lang="es-ES">
                <a:solidFill>
                  <a:srgbClr val="FF0000"/>
                </a:solidFill>
              </a:rPr>
              <a:t>⚠️ </a:t>
            </a:r>
            <a:r>
              <a:rPr b="1" lang="es-ES">
                <a:solidFill>
                  <a:srgbClr val="FF0000"/>
                </a:solidFill>
              </a:rPr>
              <a:t>Importante</a:t>
            </a:r>
            <a:r>
              <a:rPr b="1" lang="es-ES"/>
              <a:t>:</a:t>
            </a:r>
            <a:r>
              <a:rPr lang="es-ES"/>
              <a:t> No es un </a:t>
            </a:r>
            <a:r>
              <a:rPr i="1" lang="es-ES"/>
              <a:t>tag</a:t>
            </a:r>
            <a:r>
              <a:rPr lang="es-ES"/>
              <a:t> &lt;input&gt; con un type="textarea", sino una etiqueta diferente, que se abre y se cierra.</a:t>
            </a:r>
            <a:endParaRPr/>
          </a:p>
          <a:p>
            <a:pPr indent="-361950" lvl="0" marL="457200" rtl="0" algn="ctr">
              <a:lnSpc>
                <a:spcPct val="90000"/>
              </a:lnSpc>
              <a:spcBef>
                <a:spcPts val="800"/>
              </a:spcBef>
              <a:spcAft>
                <a:spcPts val="0"/>
              </a:spcAft>
              <a:buClr>
                <a:schemeClr val="dk1"/>
              </a:buClr>
              <a:buSzPct val="117647"/>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48"/>
          <p:cNvSpPr txBox="1"/>
          <p:nvPr>
            <p:ph type="ctrTitle"/>
          </p:nvPr>
        </p:nvSpPr>
        <p:spPr>
          <a:xfrm>
            <a:off x="1093573" y="141555"/>
            <a:ext cx="6858000" cy="138244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Sintaxis Del checkbox</a:t>
            </a:r>
            <a:endParaRPr/>
          </a:p>
        </p:txBody>
      </p:sp>
      <p:sp>
        <p:nvSpPr>
          <p:cNvPr id="718" name="Google Shape;718;p48"/>
          <p:cNvSpPr txBox="1"/>
          <p:nvPr>
            <p:ph idx="1" type="subTitle"/>
          </p:nvPr>
        </p:nvSpPr>
        <p:spPr>
          <a:xfrm>
            <a:off x="1143000" y="1581665"/>
            <a:ext cx="6858000" cy="2361564"/>
          </a:xfrm>
          <a:prstGeom prst="rect">
            <a:avLst/>
          </a:prstGeom>
          <a:noFill/>
          <a:ln>
            <a:noFill/>
          </a:ln>
        </p:spPr>
        <p:txBody>
          <a:bodyPr anchorCtr="0" anchor="t" bIns="34275" lIns="68575" spcFirstLastPara="1" rIns="68575" wrap="square" tIns="34275">
            <a:normAutofit fontScale="85000" lnSpcReduction="20000"/>
          </a:bodyPr>
          <a:lstStyle/>
          <a:p>
            <a:pPr indent="-361950" lvl="0" marL="457200" rtl="0" algn="ctr">
              <a:lnSpc>
                <a:spcPct val="90000"/>
              </a:lnSpc>
              <a:spcBef>
                <a:spcPts val="800"/>
              </a:spcBef>
              <a:spcAft>
                <a:spcPts val="0"/>
              </a:spcAft>
              <a:buClr>
                <a:schemeClr val="dk1"/>
              </a:buClr>
              <a:buSzPct val="117647"/>
              <a:buNone/>
            </a:pPr>
            <a:r>
              <a:rPr lang="es-ES"/>
              <a:t>El checkbox tiene un </a:t>
            </a:r>
            <a:r>
              <a:rPr i="1" lang="es-ES"/>
              <a:t>tag</a:t>
            </a:r>
            <a:r>
              <a:rPr lang="es-ES"/>
              <a:t> &lt;label&gt; que indica el nombre que aparecerá antes. Además, tiene un </a:t>
            </a:r>
            <a:r>
              <a:rPr i="1" lang="es-ES"/>
              <a:t>tag</a:t>
            </a:r>
            <a:r>
              <a:rPr lang="es-ES"/>
              <a:t> &lt;input&gt; con 3 atributos:</a:t>
            </a:r>
            <a:endParaRPr/>
          </a:p>
          <a:p>
            <a:pPr indent="-361950" lvl="0" marL="457200" rtl="0" algn="l">
              <a:lnSpc>
                <a:spcPct val="90000"/>
              </a:lnSpc>
              <a:spcBef>
                <a:spcPts val="800"/>
              </a:spcBef>
              <a:spcAft>
                <a:spcPts val="0"/>
              </a:spcAft>
              <a:buSzPct val="117647"/>
              <a:buFont typeface="Arial"/>
              <a:buChar char="•"/>
            </a:pPr>
            <a:r>
              <a:rPr b="1" lang="es-ES"/>
              <a:t>name</a:t>
            </a:r>
            <a:r>
              <a:rPr lang="es-ES"/>
              <a:t>: Indicará a qué variable refiere el valor del input al momento de enviar la información. Es decir, en la </a:t>
            </a:r>
            <a:r>
              <a:rPr i="1" lang="es-ES"/>
              <a:t>Query String</a:t>
            </a:r>
            <a:r>
              <a:rPr lang="es-ES"/>
              <a:t>, el campo "name" tendrá el valor de la opción que haya elegido el usuario.</a:t>
            </a:r>
            <a:endParaRPr/>
          </a:p>
          <a:p>
            <a:pPr indent="-361950" lvl="0" marL="457200" rtl="0" algn="l">
              <a:lnSpc>
                <a:spcPct val="90000"/>
              </a:lnSpc>
              <a:spcBef>
                <a:spcPts val="800"/>
              </a:spcBef>
              <a:spcAft>
                <a:spcPts val="0"/>
              </a:spcAft>
              <a:buSzPct val="117647"/>
              <a:buFont typeface="Arial"/>
              <a:buChar char="•"/>
            </a:pPr>
            <a:r>
              <a:rPr b="1" lang="es-ES"/>
              <a:t>type</a:t>
            </a:r>
            <a:r>
              <a:rPr lang="es-ES"/>
              <a:t>: Indicará qué tipo de botón es, en este caso, checkbox.</a:t>
            </a:r>
            <a:endParaRPr/>
          </a:p>
          <a:p>
            <a:pPr indent="-361950" lvl="0" marL="457200" rtl="0" algn="l">
              <a:lnSpc>
                <a:spcPct val="90000"/>
              </a:lnSpc>
              <a:spcBef>
                <a:spcPts val="800"/>
              </a:spcBef>
              <a:spcAft>
                <a:spcPts val="0"/>
              </a:spcAft>
              <a:buSzPct val="117647"/>
              <a:buFont typeface="Arial"/>
              <a:buChar char="•"/>
            </a:pPr>
            <a:r>
              <a:rPr b="1" lang="es-ES"/>
              <a:t>value</a:t>
            </a:r>
            <a:r>
              <a:rPr lang="es-ES"/>
              <a:t>: Indicará cómo aparecerá en la </a:t>
            </a:r>
            <a:r>
              <a:rPr i="1" lang="es-ES"/>
              <a:t>Query String</a:t>
            </a:r>
            <a:r>
              <a:rPr lang="es-ES"/>
              <a:t> la opción elegida por el usuario.</a:t>
            </a:r>
            <a:endParaRPr/>
          </a:p>
          <a:p>
            <a:pPr indent="-361950" lvl="0" marL="457200" rtl="0" algn="ctr">
              <a:lnSpc>
                <a:spcPct val="90000"/>
              </a:lnSpc>
              <a:spcBef>
                <a:spcPts val="800"/>
              </a:spcBef>
              <a:spcAft>
                <a:spcPts val="0"/>
              </a:spcAft>
              <a:buClr>
                <a:schemeClr val="dk1"/>
              </a:buClr>
              <a:buSzPct val="117647"/>
              <a:buNone/>
            </a:pPr>
            <a:r>
              <a:rPr lang="es-ES">
                <a:solidFill>
                  <a:srgbClr val="FF0000"/>
                </a:solidFill>
              </a:rPr>
              <a:t>⚠️ </a:t>
            </a:r>
            <a:r>
              <a:rPr b="1" lang="es-ES">
                <a:solidFill>
                  <a:srgbClr val="FF0000"/>
                </a:solidFill>
              </a:rPr>
              <a:t>Importante:</a:t>
            </a:r>
            <a:r>
              <a:rPr lang="es-ES"/>
              <a:t> Puede tener el mismo valor que la label, una abreviación o cualquier otra nomenclatura.</a:t>
            </a:r>
            <a:endParaRPr/>
          </a:p>
          <a:p>
            <a:pPr indent="-361950" lvl="0" marL="457200" rtl="0" algn="ctr">
              <a:lnSpc>
                <a:spcPct val="90000"/>
              </a:lnSpc>
              <a:spcBef>
                <a:spcPts val="800"/>
              </a:spcBef>
              <a:spcAft>
                <a:spcPts val="0"/>
              </a:spcAft>
              <a:buClr>
                <a:schemeClr val="dk1"/>
              </a:buClr>
              <a:buSzPct val="117647"/>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49"/>
          <p:cNvPicPr preferRelativeResize="0"/>
          <p:nvPr/>
        </p:nvPicPr>
        <p:blipFill rotWithShape="1">
          <a:blip r:embed="rId3">
            <a:alphaModFix/>
          </a:blip>
          <a:srcRect b="0" l="0" r="0" t="0"/>
          <a:stretch/>
        </p:blipFill>
        <p:spPr>
          <a:xfrm>
            <a:off x="1229883" y="995878"/>
            <a:ext cx="6486525" cy="828675"/>
          </a:xfrm>
          <a:prstGeom prst="rect">
            <a:avLst/>
          </a:prstGeom>
          <a:noFill/>
          <a:ln>
            <a:noFill/>
          </a:ln>
        </p:spPr>
      </p:pic>
      <p:pic>
        <p:nvPicPr>
          <p:cNvPr id="724" name="Google Shape;724;p49"/>
          <p:cNvPicPr preferRelativeResize="0"/>
          <p:nvPr/>
        </p:nvPicPr>
        <p:blipFill rotWithShape="1">
          <a:blip r:embed="rId4">
            <a:alphaModFix/>
          </a:blip>
          <a:srcRect b="0" l="0" r="0" t="0"/>
          <a:stretch/>
        </p:blipFill>
        <p:spPr>
          <a:xfrm>
            <a:off x="2453845" y="2238504"/>
            <a:ext cx="4038600" cy="8477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50"/>
          <p:cNvSpPr txBox="1"/>
          <p:nvPr>
            <p:ph type="ctrTitle"/>
          </p:nvPr>
        </p:nvSpPr>
        <p:spPr>
          <a:xfrm>
            <a:off x="1126524" y="378940"/>
            <a:ext cx="6858000" cy="919002"/>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Sintaxis Del &lt;textarea&gt;</a:t>
            </a:r>
            <a:endParaRPr/>
          </a:p>
        </p:txBody>
      </p:sp>
      <p:sp>
        <p:nvSpPr>
          <p:cNvPr id="730" name="Google Shape;730;p50"/>
          <p:cNvSpPr txBox="1"/>
          <p:nvPr>
            <p:ph idx="1" type="subTitle"/>
          </p:nvPr>
        </p:nvSpPr>
        <p:spPr>
          <a:xfrm>
            <a:off x="1143000" y="1499286"/>
            <a:ext cx="6858000" cy="2122667"/>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rtl="0" algn="ctr">
              <a:lnSpc>
                <a:spcPct val="90000"/>
              </a:lnSpc>
              <a:spcBef>
                <a:spcPts val="800"/>
              </a:spcBef>
              <a:spcAft>
                <a:spcPts val="0"/>
              </a:spcAft>
              <a:buClr>
                <a:schemeClr val="dk1"/>
              </a:buClr>
              <a:buSzPct val="108108"/>
              <a:buNone/>
            </a:pPr>
            <a:r>
              <a:rPr lang="es-ES"/>
              <a:t>La etiqueta &lt;textarea&gt; tiene un </a:t>
            </a:r>
            <a:r>
              <a:rPr i="1" lang="es-ES"/>
              <a:t>opening</a:t>
            </a:r>
            <a:r>
              <a:rPr lang="es-ES"/>
              <a:t> y </a:t>
            </a:r>
            <a:r>
              <a:rPr i="1" lang="es-ES"/>
              <a:t>closing tag</a:t>
            </a:r>
            <a:r>
              <a:rPr lang="es-ES"/>
              <a:t> y los siguientes atributos:</a:t>
            </a:r>
            <a:endParaRPr/>
          </a:p>
          <a:p>
            <a:pPr indent="-361950" lvl="0" marL="457200" rtl="0" algn="l">
              <a:lnSpc>
                <a:spcPct val="90000"/>
              </a:lnSpc>
              <a:spcBef>
                <a:spcPts val="800"/>
              </a:spcBef>
              <a:spcAft>
                <a:spcPts val="0"/>
              </a:spcAft>
              <a:buSzPct val="108108"/>
              <a:buFont typeface="Arial"/>
              <a:buChar char="•"/>
            </a:pPr>
            <a:r>
              <a:rPr lang="es-ES"/>
              <a:t>rows (filas): Es un valor numérico que indica el alto de la caja de texto. Por ejemplo, "20".</a:t>
            </a:r>
            <a:endParaRPr/>
          </a:p>
          <a:p>
            <a:pPr indent="-361950" lvl="0" marL="457200" rtl="0" algn="l">
              <a:lnSpc>
                <a:spcPct val="90000"/>
              </a:lnSpc>
              <a:spcBef>
                <a:spcPts val="800"/>
              </a:spcBef>
              <a:spcAft>
                <a:spcPts val="0"/>
              </a:spcAft>
              <a:buSzPct val="108108"/>
              <a:buFont typeface="Arial"/>
              <a:buChar char="•"/>
            </a:pPr>
            <a:r>
              <a:rPr lang="es-ES"/>
              <a:t>cols (columnas): Es un valor numérico que indica el ancho de la caja de texto. Por ejemplo, "40".</a:t>
            </a:r>
            <a:endParaRPr/>
          </a:p>
          <a:p>
            <a:pPr indent="-361950" lvl="0" marL="457200" rtl="0" algn="ctr">
              <a:lnSpc>
                <a:spcPct val="90000"/>
              </a:lnSpc>
              <a:spcBef>
                <a:spcPts val="800"/>
              </a:spcBef>
              <a:spcAft>
                <a:spcPts val="0"/>
              </a:spcAft>
              <a:buClr>
                <a:schemeClr val="dk1"/>
              </a:buClr>
              <a:buSzPct val="108108"/>
              <a:buNone/>
            </a:pPr>
            <a:r>
              <a:rPr lang="es-ES">
                <a:solidFill>
                  <a:srgbClr val="FF0000"/>
                </a:solidFill>
              </a:rPr>
              <a:t>⚠️ </a:t>
            </a:r>
            <a:r>
              <a:rPr b="1" lang="es-ES">
                <a:solidFill>
                  <a:srgbClr val="FF0000"/>
                </a:solidFill>
              </a:rPr>
              <a:t>Importante:</a:t>
            </a:r>
            <a:r>
              <a:rPr lang="es-ES"/>
              <a:t> Si querés, podés agregarle un atributo placeholder para que sea más claro para el usuario.</a:t>
            </a:r>
            <a:endParaRPr/>
          </a:p>
          <a:p>
            <a:pPr indent="-361950" lvl="0" marL="457200" rtl="0" algn="ctr">
              <a:lnSpc>
                <a:spcPct val="90000"/>
              </a:lnSpc>
              <a:spcBef>
                <a:spcPts val="800"/>
              </a:spcBef>
              <a:spcAft>
                <a:spcPts val="0"/>
              </a:spcAft>
              <a:buClr>
                <a:schemeClr val="dk1"/>
              </a:buClr>
              <a:buSzPct val="108108"/>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pic>
        <p:nvPicPr>
          <p:cNvPr id="735" name="Google Shape;735;p51"/>
          <p:cNvPicPr preferRelativeResize="0"/>
          <p:nvPr/>
        </p:nvPicPr>
        <p:blipFill rotWithShape="1">
          <a:blip r:embed="rId3">
            <a:alphaModFix/>
          </a:blip>
          <a:srcRect b="0" l="0" r="0" t="0"/>
          <a:stretch/>
        </p:blipFill>
        <p:spPr>
          <a:xfrm>
            <a:off x="660398" y="1126843"/>
            <a:ext cx="7816335" cy="2694848"/>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52"/>
          <p:cNvSpPr txBox="1"/>
          <p:nvPr>
            <p:ph type="ctrTitle"/>
          </p:nvPr>
        </p:nvSpPr>
        <p:spPr>
          <a:xfrm>
            <a:off x="937054" y="1301577"/>
            <a:ext cx="6858000" cy="861337"/>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Formularios</a:t>
            </a:r>
            <a:endParaRPr/>
          </a:p>
        </p:txBody>
      </p:sp>
      <p:sp>
        <p:nvSpPr>
          <p:cNvPr id="741" name="Google Shape;741;p52"/>
          <p:cNvSpPr txBox="1"/>
          <p:nvPr>
            <p:ph idx="1" type="subTitle"/>
          </p:nvPr>
        </p:nvSpPr>
        <p:spPr>
          <a:xfrm>
            <a:off x="970006" y="2223735"/>
            <a:ext cx="6858000" cy="1241700"/>
          </a:xfrm>
          <a:prstGeom prst="rect">
            <a:avLst/>
          </a:prstGeom>
          <a:noFill/>
          <a:ln>
            <a:noFill/>
          </a:ln>
        </p:spPr>
        <p:txBody>
          <a:bodyPr anchorCtr="0" anchor="t" bIns="34275" lIns="68575" spcFirstLastPara="1" rIns="68575" wrap="square" tIns="34275">
            <a:normAutofit fontScale="70000" lnSpcReduction="20000"/>
          </a:bodyPr>
          <a:lstStyle/>
          <a:p>
            <a:pPr indent="-361950" lvl="0" marL="457200" rtl="0" algn="ctr">
              <a:lnSpc>
                <a:spcPct val="90000"/>
              </a:lnSpc>
              <a:spcBef>
                <a:spcPts val="800"/>
              </a:spcBef>
              <a:spcAft>
                <a:spcPts val="0"/>
              </a:spcAft>
              <a:buClr>
                <a:schemeClr val="dk1"/>
              </a:buClr>
              <a:buSzPct val="142857"/>
              <a:buNone/>
            </a:pPr>
            <a:r>
              <a:rPr b="1" lang="es-ES"/>
              <a:t>Descripción de la actividad. </a:t>
            </a:r>
            <a:endParaRPr/>
          </a:p>
          <a:p>
            <a:pPr indent="-361950" lvl="0" marL="457200" rtl="0" algn="ctr">
              <a:lnSpc>
                <a:spcPct val="90000"/>
              </a:lnSpc>
              <a:spcBef>
                <a:spcPts val="800"/>
              </a:spcBef>
              <a:spcAft>
                <a:spcPts val="0"/>
              </a:spcAft>
              <a:buClr>
                <a:schemeClr val="dk1"/>
              </a:buClr>
              <a:buSzPct val="142857"/>
              <a:buNone/>
            </a:pPr>
            <a:br>
              <a:rPr lang="es-ES"/>
            </a:br>
            <a:r>
              <a:rPr lang="es-ES"/>
              <a:t>Crea un formulario de contacto como indica la imagen a continuación, usando los códigos vistos anteriormente. Tienes 15 minutos para realizar la actividad.  </a:t>
            </a:r>
            <a:endParaRPr/>
          </a:p>
          <a:p>
            <a:pPr indent="-361950" lvl="0" marL="457200" rtl="0" algn="ctr">
              <a:lnSpc>
                <a:spcPct val="90000"/>
              </a:lnSpc>
              <a:spcBef>
                <a:spcPts val="800"/>
              </a:spcBef>
              <a:spcAft>
                <a:spcPts val="0"/>
              </a:spcAft>
              <a:buClr>
                <a:schemeClr val="dk1"/>
              </a:buClr>
              <a:buSzPct val="142857"/>
              <a:buNone/>
            </a:pPr>
            <a:br>
              <a:rPr lang="es-ES"/>
            </a:br>
            <a:endParaRPr/>
          </a:p>
        </p:txBody>
      </p:sp>
      <p:pic>
        <p:nvPicPr>
          <p:cNvPr descr="https://lh4.googleusercontent.com/KPFZcG0-zvaw5nsga5TDe2F3spr5K8onx160FlrvzaG_rK57n_Zoj768JGWAUXAKQ1T_0YYpcRMJuy4zEoAMot0VCrh0obqGCo7Cdg8jMko6WxM4pRKKrOY_pNKUSyf-vIa7MzA-DdPgrUC6Bk73kx1aBw=s2048" id="742" name="Google Shape;742;p52"/>
          <p:cNvPicPr preferRelativeResize="0"/>
          <p:nvPr/>
        </p:nvPicPr>
        <p:blipFill rotWithShape="1">
          <a:blip r:embed="rId3">
            <a:alphaModFix/>
          </a:blip>
          <a:srcRect b="0" l="0" r="0" t="0"/>
          <a:stretch/>
        </p:blipFill>
        <p:spPr>
          <a:xfrm>
            <a:off x="3739033" y="96796"/>
            <a:ext cx="1327236" cy="1327236"/>
          </a:xfrm>
          <a:prstGeom prst="rect">
            <a:avLst/>
          </a:prstGeom>
          <a:noFill/>
          <a:ln>
            <a:noFill/>
          </a:ln>
        </p:spPr>
      </p:pic>
      <p:pic>
        <p:nvPicPr>
          <p:cNvPr descr="https://lh6.googleusercontent.com/tZUYhKAQHJNdYKgpARoj4KSfxQzkt67tDdY7EfI6Q1ttju8B1_6fJAb0ZsO9jUNBmYaGKFJaK0kVUlzWCtn-Irr8oTwAqrQwSgXQmPD8rz6DJ4mwLdJ4W-aO2BqyEQ-3cz77W6Zk8HYw3TVAfA3PIZpQrw=s2048" id="743" name="Google Shape;743;p52"/>
          <p:cNvPicPr preferRelativeResize="0"/>
          <p:nvPr/>
        </p:nvPicPr>
        <p:blipFill rotWithShape="1">
          <a:blip r:embed="rId4">
            <a:alphaModFix/>
          </a:blip>
          <a:srcRect b="0" l="0" r="0" t="0"/>
          <a:stretch/>
        </p:blipFill>
        <p:spPr>
          <a:xfrm>
            <a:off x="6071286" y="3167434"/>
            <a:ext cx="2182083" cy="18524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dbbda07674_0_31"/>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solidFill>
                  <a:schemeClr val="accent3"/>
                </a:solidFill>
              </a:rPr>
              <a:t>HTML</a:t>
            </a:r>
            <a:endParaRPr/>
          </a:p>
        </p:txBody>
      </p:sp>
      <p:sp>
        <p:nvSpPr>
          <p:cNvPr id="280" name="Google Shape;280;g2dbbda07674_0_31"/>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lnSpcReduction="20000"/>
          </a:bodyPr>
          <a:lstStyle/>
          <a:p>
            <a:pPr indent="0" lvl="0" marL="0" rtl="0" algn="l">
              <a:lnSpc>
                <a:spcPct val="100000"/>
              </a:lnSpc>
              <a:spcBef>
                <a:spcPts val="0"/>
              </a:spcBef>
              <a:spcAft>
                <a:spcPts val="0"/>
              </a:spcAft>
              <a:buNone/>
            </a:pPr>
            <a:r>
              <a:rPr lang="es-ES" sz="1350">
                <a:solidFill>
                  <a:srgbClr val="000000"/>
                </a:solidFill>
                <a:latin typeface="DM Sans"/>
                <a:ea typeface="DM Sans"/>
                <a:cs typeface="DM Sans"/>
                <a:sym typeface="DM Sans"/>
              </a:rPr>
              <a:t>Es un</a:t>
            </a:r>
            <a:r>
              <a:rPr b="1" lang="es-ES" sz="1350">
                <a:solidFill>
                  <a:srgbClr val="000000"/>
                </a:solidFill>
                <a:latin typeface="DM Sans"/>
                <a:ea typeface="DM Sans"/>
                <a:cs typeface="DM Sans"/>
                <a:sym typeface="DM Sans"/>
              </a:rPr>
              <a:t> "lenguaje" de marcado de etiquetas,</a:t>
            </a:r>
            <a:r>
              <a:rPr lang="es-ES" sz="1350">
                <a:solidFill>
                  <a:srgbClr val="000000"/>
                </a:solidFill>
                <a:latin typeface="DM Sans"/>
                <a:ea typeface="DM Sans"/>
                <a:cs typeface="DM Sans"/>
                <a:sym typeface="DM Sans"/>
              </a:rPr>
              <a:t> que permite </a:t>
            </a:r>
            <a:r>
              <a:rPr lang="es-ES" sz="1350">
                <a:solidFill>
                  <a:srgbClr val="000000"/>
                </a:solidFill>
                <a:highlight>
                  <a:srgbClr val="EAFF6A"/>
                </a:highlight>
                <a:latin typeface="DM Sans"/>
                <a:ea typeface="DM Sans"/>
                <a:cs typeface="DM Sans"/>
                <a:sym typeface="DM Sans"/>
              </a:rPr>
              <a:t>crear documentos para web. </a:t>
            </a:r>
            <a:endParaRPr sz="1350">
              <a:solidFill>
                <a:srgbClr val="000000"/>
              </a:solidFill>
              <a:highlight>
                <a:srgbClr val="EAFF6A"/>
              </a:highlight>
              <a:latin typeface="DM Sans"/>
              <a:ea typeface="DM Sans"/>
              <a:cs typeface="DM Sans"/>
              <a:sym typeface="DM Sans"/>
            </a:endParaRPr>
          </a:p>
          <a:p>
            <a:pPr indent="0" lvl="0" marL="0" rtl="0" algn="l">
              <a:lnSpc>
                <a:spcPct val="100000"/>
              </a:lnSpc>
              <a:spcBef>
                <a:spcPts val="1100"/>
              </a:spcBef>
              <a:spcAft>
                <a:spcPts val="0"/>
              </a:spcAft>
              <a:buNone/>
            </a:pPr>
            <a:r>
              <a:rPr lang="es-ES" sz="1350">
                <a:solidFill>
                  <a:srgbClr val="000000"/>
                </a:solidFill>
                <a:latin typeface="DM Sans"/>
                <a:ea typeface="DM Sans"/>
                <a:cs typeface="DM Sans"/>
                <a:sym typeface="DM Sans"/>
              </a:rPr>
              <a:t>Durante el curso estaremos viendo HTML, incluyendo toda su estructura y etiquetas. Los siguientes términos serán de uso frecuente:</a:t>
            </a:r>
            <a:endParaRPr sz="1350">
              <a:solidFill>
                <a:srgbClr val="000000"/>
              </a:solidFill>
              <a:latin typeface="DM Sans"/>
              <a:ea typeface="DM Sans"/>
              <a:cs typeface="DM Sans"/>
              <a:sym typeface="DM Sans"/>
            </a:endParaRPr>
          </a:p>
          <a:p>
            <a:pPr indent="0" lvl="0" marL="0" rtl="0" algn="ctr">
              <a:spcBef>
                <a:spcPts val="1100"/>
              </a:spcBef>
              <a:spcAft>
                <a:spcPts val="0"/>
              </a:spcAft>
              <a:buNone/>
            </a:pPr>
            <a:r>
              <a:t/>
            </a:r>
            <a:endParaRPr/>
          </a:p>
        </p:txBody>
      </p:sp>
      <p:pic>
        <p:nvPicPr>
          <p:cNvPr descr="https://lh3.googleusercontent.com/63KZwuo3W_BXv66mWhwBLfDoi7GXgX5tASEF8J3FJQ8J11ACIyj9kPcx6lpmWiS1kSY-MOx9LEGmCzweSMOsoIIh67HytQGPrrQznnQzjI_gLcZCnzsccJsDTtIsqFgzKasVULsuNnP2tFFLY9kKTYRldAD3ozeqrASdusHUejXbdI4EUmcD9Q" id="281" name="Google Shape;281;g2dbbda07674_0_31"/>
          <p:cNvPicPr preferRelativeResize="0"/>
          <p:nvPr/>
        </p:nvPicPr>
        <p:blipFill rotWithShape="1">
          <a:blip r:embed="rId3">
            <a:alphaModFix/>
          </a:blip>
          <a:srcRect b="0" l="0" r="0" t="0"/>
          <a:stretch/>
        </p:blipFill>
        <p:spPr>
          <a:xfrm>
            <a:off x="3575652" y="190699"/>
            <a:ext cx="1613034" cy="161303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5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br>
              <a:rPr b="0" lang="es-ES"/>
            </a:br>
            <a:r>
              <a:rPr lang="es-ES"/>
              <a:t>Break</a:t>
            </a:r>
            <a:endParaRPr/>
          </a:p>
        </p:txBody>
      </p:sp>
      <p:sp>
        <p:nvSpPr>
          <p:cNvPr id="749" name="Google Shape;749;p53"/>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750" name="Google Shape;750;p53"/>
          <p:cNvPicPr preferRelativeResize="0"/>
          <p:nvPr/>
        </p:nvPicPr>
        <p:blipFill rotWithShape="1">
          <a:blip r:embed="rId3">
            <a:alphaModFix/>
          </a:blip>
          <a:srcRect b="0" l="0" r="0" t="0"/>
          <a:stretch/>
        </p:blipFill>
        <p:spPr>
          <a:xfrm>
            <a:off x="3892765" y="1235676"/>
            <a:ext cx="1457325" cy="8763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54"/>
          <p:cNvSpPr txBox="1"/>
          <p:nvPr>
            <p:ph type="ctrTitle"/>
          </p:nvPr>
        </p:nvSpPr>
        <p:spPr>
          <a:xfrm>
            <a:off x="1052384" y="453080"/>
            <a:ext cx="6858000" cy="96019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Arquitectura de un sitio</a:t>
            </a:r>
            <a:endParaRPr/>
          </a:p>
        </p:txBody>
      </p:sp>
      <p:pic>
        <p:nvPicPr>
          <p:cNvPr descr="https://lh4.googleusercontent.com/S_iyK7qNEsxusCV6v8ccWh4Cq1gfWl00Ivs5lW49_kxTMXU-1Vl7v51vJ1XyLiQ_WQOg1UvJlv-3ZoTZOUUoMzvPzZZD58e94MEZ9r6QDxMjdRYwOOddKs12-TDReUv7ow6bmFWp_OKIfiusbtbro-Z7tg=s2048" id="756" name="Google Shape;756;p54"/>
          <p:cNvPicPr preferRelativeResize="0"/>
          <p:nvPr/>
        </p:nvPicPr>
        <p:blipFill rotWithShape="1">
          <a:blip r:embed="rId3">
            <a:alphaModFix/>
          </a:blip>
          <a:srcRect b="0" l="0" r="0" t="0"/>
          <a:stretch/>
        </p:blipFill>
        <p:spPr>
          <a:xfrm>
            <a:off x="1943186" y="1391594"/>
            <a:ext cx="5009549" cy="309902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5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Enlaces relativos, absolutos e internos</a:t>
            </a:r>
            <a:endParaRPr/>
          </a:p>
        </p:txBody>
      </p:sp>
      <p:sp>
        <p:nvSpPr>
          <p:cNvPr id="762" name="Google Shape;762;p5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56"/>
          <p:cNvSpPr txBox="1"/>
          <p:nvPr>
            <p:ph type="ctrTitle"/>
          </p:nvPr>
        </p:nvSpPr>
        <p:spPr>
          <a:xfrm>
            <a:off x="1101811" y="436604"/>
            <a:ext cx="6858000" cy="66362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Enlaces relativos</a:t>
            </a:r>
            <a:endParaRPr/>
          </a:p>
        </p:txBody>
      </p:sp>
      <p:sp>
        <p:nvSpPr>
          <p:cNvPr id="768" name="Google Shape;768;p56"/>
          <p:cNvSpPr txBox="1"/>
          <p:nvPr>
            <p:ph idx="1" type="subTitle"/>
          </p:nvPr>
        </p:nvSpPr>
        <p:spPr>
          <a:xfrm>
            <a:off x="1143000" y="1359244"/>
            <a:ext cx="6858000" cy="1241700"/>
          </a:xfrm>
          <a:prstGeom prst="rect">
            <a:avLst/>
          </a:prstGeom>
          <a:noFill/>
          <a:ln>
            <a:noFill/>
          </a:ln>
        </p:spPr>
        <p:txBody>
          <a:bodyPr anchorCtr="0" anchor="t" bIns="34275" lIns="68575" spcFirstLastPara="1" rIns="68575" wrap="square" tIns="34275">
            <a:normAutofit fontScale="85000" lnSpcReduction="20000"/>
          </a:bodyPr>
          <a:lstStyle/>
          <a:p>
            <a:pPr indent="-361950" lvl="0" marL="457200" rtl="0" algn="ctr">
              <a:lnSpc>
                <a:spcPct val="90000"/>
              </a:lnSpc>
              <a:spcBef>
                <a:spcPts val="800"/>
              </a:spcBef>
              <a:spcAft>
                <a:spcPts val="0"/>
              </a:spcAft>
              <a:buClr>
                <a:schemeClr val="dk1"/>
              </a:buClr>
              <a:buSzPct val="117647"/>
              <a:buNone/>
            </a:pPr>
            <a:r>
              <a:rPr lang="es-ES"/>
              <a:t>Los </a:t>
            </a:r>
            <a:r>
              <a:rPr b="1" lang="es-ES"/>
              <a:t>enlaces relativos</a:t>
            </a:r>
            <a:r>
              <a:rPr lang="es-ES"/>
              <a:t> son aquellos que apuntan a páginas ubicadas dentro del mismo proyecto. Si la página referenciada se encuentra en el mismo directorio, alcanza con mencionar el nombre de la misma para generar el enlace.</a:t>
            </a:r>
            <a:endParaRPr/>
          </a:p>
          <a:p>
            <a:pPr indent="-361950" lvl="0" marL="457200" rtl="0" algn="ctr">
              <a:lnSpc>
                <a:spcPct val="90000"/>
              </a:lnSpc>
              <a:spcBef>
                <a:spcPts val="800"/>
              </a:spcBef>
              <a:spcAft>
                <a:spcPts val="0"/>
              </a:spcAft>
              <a:buClr>
                <a:schemeClr val="dk1"/>
              </a:buClr>
              <a:buSzPct val="117647"/>
              <a:buNone/>
            </a:pPr>
            <a:br>
              <a:rPr lang="es-ES"/>
            </a:br>
            <a:endParaRPr/>
          </a:p>
        </p:txBody>
      </p:sp>
      <p:pic>
        <p:nvPicPr>
          <p:cNvPr descr="https://lh5.googleusercontent.com/-QitU6MvtakRLfAqAtWTyjsF0zucYouujPtL0v5xc6hmwj_JVjbUsivH5Haz9Z2UitemxMtRttBafjGk00iF89lsEx12M1YCqN1w9-xg6r6S3Lhyz4_oB4kJLHlCPmGLVj-y8Kf3L0ddh10Xt4UtpWeIJQ=s2048" id="769" name="Google Shape;769;p56"/>
          <p:cNvPicPr preferRelativeResize="0"/>
          <p:nvPr/>
        </p:nvPicPr>
        <p:blipFill rotWithShape="1">
          <a:blip r:embed="rId3">
            <a:alphaModFix/>
          </a:blip>
          <a:srcRect b="0" l="0" r="0" t="0"/>
          <a:stretch/>
        </p:blipFill>
        <p:spPr>
          <a:xfrm>
            <a:off x="6762321" y="296563"/>
            <a:ext cx="1062681" cy="1062681"/>
          </a:xfrm>
          <a:prstGeom prst="rect">
            <a:avLst/>
          </a:prstGeom>
          <a:noFill/>
          <a:ln>
            <a:noFill/>
          </a:ln>
        </p:spPr>
      </p:pic>
      <p:pic>
        <p:nvPicPr>
          <p:cNvPr id="770" name="Google Shape;770;p56"/>
          <p:cNvPicPr preferRelativeResize="0"/>
          <p:nvPr/>
        </p:nvPicPr>
        <p:blipFill rotWithShape="1">
          <a:blip r:embed="rId4">
            <a:alphaModFix/>
          </a:blip>
          <a:srcRect b="0" l="0" r="0" t="0"/>
          <a:stretch/>
        </p:blipFill>
        <p:spPr>
          <a:xfrm>
            <a:off x="2064436" y="2209543"/>
            <a:ext cx="5229225" cy="314325"/>
          </a:xfrm>
          <a:prstGeom prst="rect">
            <a:avLst/>
          </a:prstGeom>
          <a:noFill/>
          <a:ln>
            <a:noFill/>
          </a:ln>
        </p:spPr>
      </p:pic>
      <p:sp>
        <p:nvSpPr>
          <p:cNvPr id="771" name="Google Shape;771;p56"/>
          <p:cNvSpPr txBox="1"/>
          <p:nvPr/>
        </p:nvSpPr>
        <p:spPr>
          <a:xfrm>
            <a:off x="1250048" y="2753344"/>
            <a:ext cx="6858000" cy="1241700"/>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marR="0" rtl="0" algn="ctr">
              <a:lnSpc>
                <a:spcPct val="90000"/>
              </a:lnSpc>
              <a:spcBef>
                <a:spcPts val="800"/>
              </a:spcBef>
              <a:spcAft>
                <a:spcPts val="0"/>
              </a:spcAft>
              <a:buClr>
                <a:schemeClr val="dk1"/>
              </a:buClr>
              <a:buSzPct val="108108"/>
              <a:buFont typeface="Arial"/>
              <a:buNone/>
            </a:pPr>
            <a:r>
              <a:rPr b="0" i="0" lang="es-ES" sz="1800" u="none" cap="none" strike="noStrike">
                <a:solidFill>
                  <a:schemeClr val="dk1"/>
                </a:solidFill>
                <a:latin typeface="Nunito"/>
                <a:ea typeface="Nunito"/>
                <a:cs typeface="Nunito"/>
                <a:sym typeface="Nunito"/>
              </a:rPr>
              <a:t>En caso de que el archivo se encuentre en un directorio específico, el mismo deberá ser mencionado.</a:t>
            </a:r>
            <a:endParaRPr b="0" i="0" sz="1800" u="none" cap="none" strike="noStrike">
              <a:solidFill>
                <a:schemeClr val="dk1"/>
              </a:solidFill>
              <a:latin typeface="Nunito"/>
              <a:ea typeface="Nunito"/>
              <a:cs typeface="Nunito"/>
              <a:sym typeface="Nunito"/>
            </a:endParaRPr>
          </a:p>
          <a:p>
            <a:pPr indent="-361950" lvl="0" marL="457200" marR="0" rtl="0" algn="ctr">
              <a:lnSpc>
                <a:spcPct val="90000"/>
              </a:lnSpc>
              <a:spcBef>
                <a:spcPts val="800"/>
              </a:spcBef>
              <a:spcAft>
                <a:spcPts val="0"/>
              </a:spcAft>
              <a:buClr>
                <a:schemeClr val="dk1"/>
              </a:buClr>
              <a:buSzPct val="108108"/>
              <a:buFont typeface="Arial"/>
              <a:buNone/>
            </a:pPr>
            <a:br>
              <a:rPr b="0" i="0" lang="es-ES" sz="1800" u="none" cap="none" strike="noStrike">
                <a:solidFill>
                  <a:schemeClr val="dk1"/>
                </a:solidFill>
                <a:latin typeface="Nunito"/>
                <a:ea typeface="Nunito"/>
                <a:cs typeface="Nunito"/>
                <a:sym typeface="Nunito"/>
              </a:rPr>
            </a:br>
            <a:br>
              <a:rPr b="0" i="0" lang="es-ES" sz="1800" u="none" cap="none" strike="noStrike">
                <a:solidFill>
                  <a:schemeClr val="dk1"/>
                </a:solidFill>
                <a:latin typeface="Nunito"/>
                <a:ea typeface="Nunito"/>
                <a:cs typeface="Nunito"/>
                <a:sym typeface="Nunito"/>
              </a:rPr>
            </a:br>
            <a:endParaRPr b="0" i="0" sz="1800" u="none" cap="none" strike="noStrike">
              <a:solidFill>
                <a:schemeClr val="dk1"/>
              </a:solidFill>
              <a:latin typeface="Nunito"/>
              <a:ea typeface="Nunito"/>
              <a:cs typeface="Nunito"/>
              <a:sym typeface="Nunito"/>
            </a:endParaRPr>
          </a:p>
        </p:txBody>
      </p:sp>
      <p:pic>
        <p:nvPicPr>
          <p:cNvPr id="772" name="Google Shape;772;p56"/>
          <p:cNvPicPr preferRelativeResize="0"/>
          <p:nvPr/>
        </p:nvPicPr>
        <p:blipFill rotWithShape="1">
          <a:blip r:embed="rId5">
            <a:alphaModFix/>
          </a:blip>
          <a:srcRect b="0" l="0" r="0" t="0"/>
          <a:stretch/>
        </p:blipFill>
        <p:spPr>
          <a:xfrm>
            <a:off x="2093011" y="3486408"/>
            <a:ext cx="5200650" cy="3619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57"/>
          <p:cNvSpPr txBox="1"/>
          <p:nvPr>
            <p:ph type="ctrTitle"/>
          </p:nvPr>
        </p:nvSpPr>
        <p:spPr>
          <a:xfrm>
            <a:off x="1208902" y="329513"/>
            <a:ext cx="6858000" cy="877813"/>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Enlaces absolutos</a:t>
            </a:r>
            <a:endParaRPr/>
          </a:p>
        </p:txBody>
      </p:sp>
      <p:sp>
        <p:nvSpPr>
          <p:cNvPr id="778" name="Google Shape;778;p57"/>
          <p:cNvSpPr txBox="1"/>
          <p:nvPr>
            <p:ph idx="1" type="subTitle"/>
          </p:nvPr>
        </p:nvSpPr>
        <p:spPr>
          <a:xfrm>
            <a:off x="1192427" y="1515280"/>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Los enlaces absolutos son aquellos cuyo destino apunta a un documento que está fuera del sitio, y debe ser especificado utilizando la URL completa:</a:t>
            </a:r>
            <a:endParaRPr/>
          </a:p>
        </p:txBody>
      </p:sp>
      <p:graphicFrame>
        <p:nvGraphicFramePr>
          <p:cNvPr id="779" name="Google Shape;779;p57"/>
          <p:cNvGraphicFramePr/>
          <p:nvPr/>
        </p:nvGraphicFramePr>
        <p:xfrm>
          <a:off x="1704975" y="2721134"/>
          <a:ext cx="3000000" cy="3000000"/>
        </p:xfrm>
        <a:graphic>
          <a:graphicData uri="http://schemas.openxmlformats.org/drawingml/2006/table">
            <a:tbl>
              <a:tblPr>
                <a:noFill/>
                <a:tableStyleId>{943ACCEA-E126-4137-8263-7502FD050A07}</a:tableStyleId>
              </a:tblPr>
              <a:tblGrid>
                <a:gridCol w="5734050"/>
              </a:tblGrid>
              <a:tr h="333375">
                <a:tc>
                  <a:txBody>
                    <a:bodyPr/>
                    <a:lstStyle/>
                    <a:p>
                      <a:pPr indent="0" lvl="0" marL="0" marR="0" rtl="0" algn="l">
                        <a:lnSpc>
                          <a:spcPct val="100000"/>
                        </a:lnSpc>
                        <a:spcBef>
                          <a:spcPts val="0"/>
                        </a:spcBef>
                        <a:spcAft>
                          <a:spcPts val="0"/>
                        </a:spcAft>
                        <a:buNone/>
                      </a:pPr>
                      <a:r>
                        <a:rPr b="0" i="0" lang="es-ES" sz="1400" u="none" cap="none" strike="noStrike">
                          <a:solidFill>
                            <a:srgbClr val="D9D9D9"/>
                          </a:solidFill>
                          <a:latin typeface="Didact Gothic"/>
                          <a:ea typeface="Didact Gothic"/>
                          <a:cs typeface="Didact Gothic"/>
                          <a:sym typeface="Didact Gothic"/>
                        </a:rPr>
                        <a:t>&lt;</a:t>
                      </a:r>
                      <a:r>
                        <a:rPr b="0" i="0" lang="es-ES" sz="1400" u="none" cap="none" strike="noStrike">
                          <a:solidFill>
                            <a:srgbClr val="E06666"/>
                          </a:solidFill>
                          <a:latin typeface="Didact Gothic"/>
                          <a:ea typeface="Didact Gothic"/>
                          <a:cs typeface="Didact Gothic"/>
                          <a:sym typeface="Didact Gothic"/>
                        </a:rPr>
                        <a:t>a</a:t>
                      </a:r>
                      <a:r>
                        <a:rPr b="0" i="0" lang="es-ES" sz="1400" u="none" cap="none" strike="noStrike">
                          <a:solidFill>
                            <a:srgbClr val="D9D9D9"/>
                          </a:solidFill>
                          <a:latin typeface="Didact Gothic"/>
                          <a:ea typeface="Didact Gothic"/>
                          <a:cs typeface="Didact Gothic"/>
                          <a:sym typeface="Didact Gothic"/>
                        </a:rPr>
                        <a:t> </a:t>
                      </a:r>
                      <a:r>
                        <a:rPr b="0" i="0" lang="es-ES" sz="1400" u="none" cap="none" strike="noStrike">
                          <a:solidFill>
                            <a:srgbClr val="FF9900"/>
                          </a:solidFill>
                          <a:latin typeface="Didact Gothic"/>
                          <a:ea typeface="Didact Gothic"/>
                          <a:cs typeface="Didact Gothic"/>
                          <a:sym typeface="Didact Gothic"/>
                        </a:rPr>
                        <a:t>href</a:t>
                      </a:r>
                      <a:r>
                        <a:rPr b="0" i="0" lang="es-ES" sz="1400" u="none" cap="none" strike="noStrike">
                          <a:solidFill>
                            <a:srgbClr val="D9D9D9"/>
                          </a:solidFill>
                          <a:latin typeface="Didact Gothic"/>
                          <a:ea typeface="Didact Gothic"/>
                          <a:cs typeface="Didact Gothic"/>
                          <a:sym typeface="Didact Gothic"/>
                        </a:rPr>
                        <a:t>=</a:t>
                      </a:r>
                      <a:r>
                        <a:rPr b="0" i="0" lang="es-ES" sz="1400" u="none" cap="none" strike="noStrike">
                          <a:solidFill>
                            <a:srgbClr val="93C47D"/>
                          </a:solidFill>
                          <a:latin typeface="Didact Gothic"/>
                          <a:ea typeface="Didact Gothic"/>
                          <a:cs typeface="Didact Gothic"/>
                          <a:sym typeface="Didact Gothic"/>
                        </a:rPr>
                        <a:t>"http://www.generacionT.com/frontend"</a:t>
                      </a:r>
                      <a:r>
                        <a:rPr b="0" i="0" lang="es-ES" sz="1400" u="none" cap="none" strike="noStrike">
                          <a:solidFill>
                            <a:srgbClr val="D9D9D9"/>
                          </a:solidFill>
                          <a:latin typeface="Didact Gothic"/>
                          <a:ea typeface="Didact Gothic"/>
                          <a:cs typeface="Didact Gothic"/>
                          <a:sym typeface="Didact Gothic"/>
                        </a:rPr>
                        <a:t>&gt;Curso de Frontend&lt;/</a:t>
                      </a:r>
                      <a:r>
                        <a:rPr b="0" i="0" lang="es-ES" sz="1400" u="none" cap="none" strike="noStrike">
                          <a:solidFill>
                            <a:srgbClr val="E06666"/>
                          </a:solidFill>
                          <a:latin typeface="Didact Gothic"/>
                          <a:ea typeface="Didact Gothic"/>
                          <a:cs typeface="Didact Gothic"/>
                          <a:sym typeface="Didact Gothic"/>
                        </a:rPr>
                        <a:t>a</a:t>
                      </a:r>
                      <a:r>
                        <a:rPr b="0" i="0" lang="es-ES" sz="1400" u="none" cap="none" strike="noStrike">
                          <a:solidFill>
                            <a:srgbClr val="D9D9D9"/>
                          </a:solidFill>
                          <a:latin typeface="Didact Gothic"/>
                          <a:ea typeface="Didact Gothic"/>
                          <a:cs typeface="Didact Gothic"/>
                          <a:sym typeface="Didact Gothic"/>
                        </a:rPr>
                        <a:t>&gt;</a:t>
                      </a:r>
                      <a:endParaRPr sz="1400" u="none" cap="none" strike="noStrike"/>
                    </a:p>
                  </a:txBody>
                  <a:tcPr marT="66675" marB="66675" marR="66675" marL="666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12121"/>
                    </a:solidFill>
                  </a:tcPr>
                </a:tc>
              </a:tr>
            </a:tbl>
          </a:graphicData>
        </a:graphic>
      </p:graphicFrame>
      <p:sp>
        <p:nvSpPr>
          <p:cNvPr id="780" name="Google Shape;780;p57"/>
          <p:cNvSpPr/>
          <p:nvPr/>
        </p:nvSpPr>
        <p:spPr>
          <a:xfrm>
            <a:off x="1704975" y="2720975"/>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58"/>
          <p:cNvSpPr txBox="1"/>
          <p:nvPr>
            <p:ph type="ctrTitle"/>
          </p:nvPr>
        </p:nvSpPr>
        <p:spPr>
          <a:xfrm>
            <a:off x="1126525" y="486031"/>
            <a:ext cx="6858000" cy="85309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Enlaces internos</a:t>
            </a:r>
            <a:endParaRPr/>
          </a:p>
        </p:txBody>
      </p:sp>
      <p:sp>
        <p:nvSpPr>
          <p:cNvPr id="786" name="Google Shape;786;p58"/>
          <p:cNvSpPr txBox="1"/>
          <p:nvPr>
            <p:ph idx="1" type="subTitle"/>
          </p:nvPr>
        </p:nvSpPr>
        <p:spPr>
          <a:xfrm>
            <a:off x="1101811" y="1531756"/>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Los enlaces internos permiten referenciar secciones de tu página, para lo cual se utiliza el id:</a:t>
            </a:r>
            <a:endParaRPr/>
          </a:p>
        </p:txBody>
      </p:sp>
      <p:sp>
        <p:nvSpPr>
          <p:cNvPr id="787" name="Google Shape;787;p58"/>
          <p:cNvSpPr/>
          <p:nvPr/>
        </p:nvSpPr>
        <p:spPr>
          <a:xfrm>
            <a:off x="2286000" y="2094697"/>
            <a:ext cx="4572000"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b="0" i="0" lang="es-ES" sz="1400" u="none" cap="none" strike="noStrike">
                <a:solidFill>
                  <a:srgbClr val="000000"/>
                </a:solidFill>
                <a:latin typeface="Arial"/>
                <a:ea typeface="Arial"/>
                <a:cs typeface="Arial"/>
                <a:sym typeface="Arial"/>
              </a:rPr>
            </a:br>
            <a:br>
              <a:rPr b="0" i="0" lang="es-ES" sz="1400" u="none" cap="none" strike="noStrike">
                <a:solidFill>
                  <a:srgbClr val="000000"/>
                </a:solidFill>
                <a:latin typeface="Arial"/>
                <a:ea typeface="Arial"/>
                <a:cs typeface="Arial"/>
                <a:sym typeface="Arial"/>
              </a:rPr>
            </a:b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graphicFrame>
        <p:nvGraphicFramePr>
          <p:cNvPr id="788" name="Google Shape;788;p58"/>
          <p:cNvGraphicFramePr/>
          <p:nvPr/>
        </p:nvGraphicFramePr>
        <p:xfrm>
          <a:off x="1600200" y="2625884"/>
          <a:ext cx="3000000" cy="3000000"/>
        </p:xfrm>
        <a:graphic>
          <a:graphicData uri="http://schemas.openxmlformats.org/drawingml/2006/table">
            <a:tbl>
              <a:tblPr>
                <a:noFill/>
                <a:tableStyleId>{943ACCEA-E126-4137-8263-7502FD050A07}</a:tableStyleId>
              </a:tblPr>
              <a:tblGrid>
                <a:gridCol w="5943600"/>
              </a:tblGrid>
              <a:tr h="333375">
                <a:tc>
                  <a:txBody>
                    <a:bodyPr/>
                    <a:lstStyle/>
                    <a:p>
                      <a:pPr indent="0" lvl="0" marL="0" marR="0" rtl="0" algn="l">
                        <a:lnSpc>
                          <a:spcPct val="100000"/>
                        </a:lnSpc>
                        <a:spcBef>
                          <a:spcPts val="0"/>
                        </a:spcBef>
                        <a:spcAft>
                          <a:spcPts val="0"/>
                        </a:spcAft>
                        <a:buNone/>
                      </a:pPr>
                      <a:r>
                        <a:rPr b="0" i="0" lang="es-ES" sz="1350" u="none" cap="none" strike="noStrike">
                          <a:solidFill>
                            <a:srgbClr val="D9D9D9"/>
                          </a:solidFill>
                          <a:latin typeface="DM Sans"/>
                          <a:ea typeface="DM Sans"/>
                          <a:cs typeface="DM Sans"/>
                          <a:sym typeface="DM Sans"/>
                        </a:rPr>
                        <a:t>&lt;</a:t>
                      </a:r>
                      <a:r>
                        <a:rPr b="0" i="0" lang="es-ES" sz="1350" u="none" cap="none" strike="noStrike">
                          <a:solidFill>
                            <a:srgbClr val="E06666"/>
                          </a:solidFill>
                          <a:latin typeface="DM Sans"/>
                          <a:ea typeface="DM Sans"/>
                          <a:cs typeface="DM Sans"/>
                          <a:sym typeface="DM Sans"/>
                        </a:rPr>
                        <a:t>a</a:t>
                      </a:r>
                      <a:r>
                        <a:rPr b="0" i="0" lang="es-ES" sz="1350" u="none" cap="none" strike="noStrike">
                          <a:solidFill>
                            <a:srgbClr val="D9D9D9"/>
                          </a:solidFill>
                          <a:latin typeface="DM Sans"/>
                          <a:ea typeface="DM Sans"/>
                          <a:cs typeface="DM Sans"/>
                          <a:sym typeface="DM Sans"/>
                        </a:rPr>
                        <a:t> </a:t>
                      </a:r>
                      <a:r>
                        <a:rPr b="0" i="0" lang="es-ES" sz="1350" u="none" cap="none" strike="noStrike">
                          <a:solidFill>
                            <a:srgbClr val="FF9900"/>
                          </a:solidFill>
                          <a:latin typeface="DM Sans"/>
                          <a:ea typeface="DM Sans"/>
                          <a:cs typeface="DM Sans"/>
                          <a:sym typeface="DM Sans"/>
                        </a:rPr>
                        <a:t>href</a:t>
                      </a:r>
                      <a:r>
                        <a:rPr b="0" i="0" lang="es-ES" sz="1350" u="none" cap="none" strike="noStrike">
                          <a:solidFill>
                            <a:srgbClr val="D9D9D9"/>
                          </a:solidFill>
                          <a:latin typeface="DM Sans"/>
                          <a:ea typeface="DM Sans"/>
                          <a:cs typeface="DM Sans"/>
                          <a:sym typeface="DM Sans"/>
                        </a:rPr>
                        <a:t>=</a:t>
                      </a:r>
                      <a:r>
                        <a:rPr b="0" i="0" lang="es-ES" sz="1350" u="none" cap="none" strike="noStrike">
                          <a:solidFill>
                            <a:srgbClr val="93C47D"/>
                          </a:solidFill>
                          <a:latin typeface="DM Sans"/>
                          <a:ea typeface="DM Sans"/>
                          <a:cs typeface="DM Sans"/>
                          <a:sym typeface="DM Sans"/>
                        </a:rPr>
                        <a:t>"#pie"</a:t>
                      </a:r>
                      <a:r>
                        <a:rPr b="0" i="0" lang="es-ES" sz="1350" u="none" cap="none" strike="noStrike">
                          <a:solidFill>
                            <a:srgbClr val="D9D9D9"/>
                          </a:solidFill>
                          <a:latin typeface="DM Sans"/>
                          <a:ea typeface="DM Sans"/>
                          <a:cs typeface="DM Sans"/>
                          <a:sym typeface="DM Sans"/>
                        </a:rPr>
                        <a:t>&gt;Ir al pie de página&lt;/</a:t>
                      </a:r>
                      <a:r>
                        <a:rPr b="0" i="0" lang="es-ES" sz="1350" u="none" cap="none" strike="noStrike">
                          <a:solidFill>
                            <a:srgbClr val="E06666"/>
                          </a:solidFill>
                          <a:latin typeface="DM Sans"/>
                          <a:ea typeface="DM Sans"/>
                          <a:cs typeface="DM Sans"/>
                          <a:sym typeface="DM Sans"/>
                        </a:rPr>
                        <a:t>a</a:t>
                      </a:r>
                      <a:r>
                        <a:rPr b="0" i="0" lang="es-ES" sz="1350" u="none" cap="none" strike="noStrike">
                          <a:solidFill>
                            <a:srgbClr val="D9D9D9"/>
                          </a:solidFill>
                          <a:latin typeface="DM Sans"/>
                          <a:ea typeface="DM Sans"/>
                          <a:cs typeface="DM Sans"/>
                          <a:sym typeface="DM Sans"/>
                        </a:rPr>
                        <a:t>&gt;</a:t>
                      </a:r>
                      <a:endParaRPr sz="1400" u="none" cap="none" strike="noStrike"/>
                    </a:p>
                    <a:p>
                      <a:pPr indent="0" lvl="0" marL="0" marR="0" rtl="0" algn="l">
                        <a:lnSpc>
                          <a:spcPct val="100000"/>
                        </a:lnSpc>
                        <a:spcBef>
                          <a:spcPts val="0"/>
                        </a:spcBef>
                        <a:spcAft>
                          <a:spcPts val="0"/>
                        </a:spcAft>
                        <a:buNone/>
                      </a:pPr>
                      <a:r>
                        <a:rPr b="0" i="0" lang="es-ES" sz="1350" u="none" cap="none" strike="noStrike">
                          <a:solidFill>
                            <a:srgbClr val="D9D9D9"/>
                          </a:solidFill>
                          <a:latin typeface="DM Sans"/>
                          <a:ea typeface="DM Sans"/>
                          <a:cs typeface="DM Sans"/>
                          <a:sym typeface="DM Sans"/>
                        </a:rPr>
                        <a:t>...</a:t>
                      </a:r>
                      <a:endParaRPr sz="1400" u="none" cap="none" strike="noStrike"/>
                    </a:p>
                    <a:p>
                      <a:pPr indent="0" lvl="0" marL="0" marR="0" rtl="0" algn="l">
                        <a:lnSpc>
                          <a:spcPct val="100000"/>
                        </a:lnSpc>
                        <a:spcBef>
                          <a:spcPts val="0"/>
                        </a:spcBef>
                        <a:spcAft>
                          <a:spcPts val="0"/>
                        </a:spcAft>
                        <a:buNone/>
                      </a:pPr>
                      <a:r>
                        <a:rPr b="0" i="0" lang="es-ES" sz="1350" u="none" cap="none" strike="noStrike">
                          <a:solidFill>
                            <a:srgbClr val="D9D9D9"/>
                          </a:solidFill>
                          <a:latin typeface="DM Sans"/>
                          <a:ea typeface="DM Sans"/>
                          <a:cs typeface="DM Sans"/>
                          <a:sym typeface="DM Sans"/>
                        </a:rPr>
                        <a:t>&lt;</a:t>
                      </a:r>
                      <a:r>
                        <a:rPr b="0" i="0" lang="es-ES" sz="1350" u="none" cap="none" strike="noStrike">
                          <a:solidFill>
                            <a:srgbClr val="E06666"/>
                          </a:solidFill>
                          <a:latin typeface="DM Sans"/>
                          <a:ea typeface="DM Sans"/>
                          <a:cs typeface="DM Sans"/>
                          <a:sym typeface="DM Sans"/>
                        </a:rPr>
                        <a:t>footer</a:t>
                      </a:r>
                      <a:r>
                        <a:rPr b="0" i="0" lang="es-ES" sz="1350" u="none" cap="none" strike="noStrike">
                          <a:solidFill>
                            <a:srgbClr val="D9D9D9"/>
                          </a:solidFill>
                          <a:latin typeface="DM Sans"/>
                          <a:ea typeface="DM Sans"/>
                          <a:cs typeface="DM Sans"/>
                          <a:sym typeface="DM Sans"/>
                        </a:rPr>
                        <a:t> </a:t>
                      </a:r>
                      <a:r>
                        <a:rPr b="0" i="0" lang="es-ES" sz="1350" u="none" cap="none" strike="noStrike">
                          <a:solidFill>
                            <a:srgbClr val="FF9900"/>
                          </a:solidFill>
                          <a:latin typeface="DM Sans"/>
                          <a:ea typeface="DM Sans"/>
                          <a:cs typeface="DM Sans"/>
                          <a:sym typeface="DM Sans"/>
                        </a:rPr>
                        <a:t>id</a:t>
                      </a:r>
                      <a:r>
                        <a:rPr b="0" i="0" lang="es-ES" sz="1350" u="none" cap="none" strike="noStrike">
                          <a:solidFill>
                            <a:srgbClr val="D9D9D9"/>
                          </a:solidFill>
                          <a:latin typeface="DM Sans"/>
                          <a:ea typeface="DM Sans"/>
                          <a:cs typeface="DM Sans"/>
                          <a:sym typeface="DM Sans"/>
                        </a:rPr>
                        <a:t>=</a:t>
                      </a:r>
                      <a:r>
                        <a:rPr b="0" i="0" lang="es-ES" sz="1350" u="none" cap="none" strike="noStrike">
                          <a:solidFill>
                            <a:srgbClr val="93C47D"/>
                          </a:solidFill>
                          <a:latin typeface="DM Sans"/>
                          <a:ea typeface="DM Sans"/>
                          <a:cs typeface="DM Sans"/>
                          <a:sym typeface="DM Sans"/>
                        </a:rPr>
                        <a:t>"pie"</a:t>
                      </a:r>
                      <a:r>
                        <a:rPr b="0" i="0" lang="es-ES" sz="1350" u="none" cap="none" strike="noStrike">
                          <a:solidFill>
                            <a:srgbClr val="D9D9D9"/>
                          </a:solidFill>
                          <a:latin typeface="DM Sans"/>
                          <a:ea typeface="DM Sans"/>
                          <a:cs typeface="DM Sans"/>
                          <a:sym typeface="DM Sans"/>
                        </a:rPr>
                        <a:t>&gt;&lt;/</a:t>
                      </a:r>
                      <a:r>
                        <a:rPr b="0" i="0" lang="es-ES" sz="1350" u="none" cap="none" strike="noStrike">
                          <a:solidFill>
                            <a:srgbClr val="E06666"/>
                          </a:solidFill>
                          <a:latin typeface="DM Sans"/>
                          <a:ea typeface="DM Sans"/>
                          <a:cs typeface="DM Sans"/>
                          <a:sym typeface="DM Sans"/>
                        </a:rPr>
                        <a:t>footer</a:t>
                      </a:r>
                      <a:r>
                        <a:rPr b="0" i="0" lang="es-ES" sz="1350" u="none" cap="none" strike="noStrike">
                          <a:solidFill>
                            <a:srgbClr val="D9D9D9"/>
                          </a:solidFill>
                          <a:latin typeface="DM Sans"/>
                          <a:ea typeface="DM Sans"/>
                          <a:cs typeface="DM Sans"/>
                          <a:sym typeface="DM Sans"/>
                        </a:rPr>
                        <a:t>&gt;</a:t>
                      </a:r>
                      <a:endParaRPr sz="1400" u="none" cap="none" strike="noStrike"/>
                    </a:p>
                  </a:txBody>
                  <a:tcPr marT="66675" marB="66675" marR="66675" marL="666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12121"/>
                    </a:solidFill>
                  </a:tcPr>
                </a:tc>
              </a:tr>
            </a:tbl>
          </a:graphicData>
        </a:graphic>
      </p:graphicFrame>
      <p:sp>
        <p:nvSpPr>
          <p:cNvPr id="789" name="Google Shape;789;p58"/>
          <p:cNvSpPr/>
          <p:nvPr/>
        </p:nvSpPr>
        <p:spPr>
          <a:xfrm>
            <a:off x="1600200" y="2625725"/>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59"/>
          <p:cNvSpPr txBox="1"/>
          <p:nvPr>
            <p:ph type="ctrTitle"/>
          </p:nvPr>
        </p:nvSpPr>
        <p:spPr>
          <a:xfrm>
            <a:off x="1126524" y="444843"/>
            <a:ext cx="6858000" cy="73776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Enlaces relativos</a:t>
            </a:r>
            <a:endParaRPr/>
          </a:p>
        </p:txBody>
      </p:sp>
      <p:sp>
        <p:nvSpPr>
          <p:cNvPr id="795" name="Google Shape;795;p59"/>
          <p:cNvSpPr txBox="1"/>
          <p:nvPr>
            <p:ph idx="1" type="subTitle"/>
          </p:nvPr>
        </p:nvSpPr>
        <p:spPr>
          <a:xfrm>
            <a:off x="815546" y="1185767"/>
            <a:ext cx="7512908"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También puedes usar como destino una sección específica una página distinta:</a:t>
            </a:r>
            <a:endParaRPr/>
          </a:p>
        </p:txBody>
      </p:sp>
      <p:graphicFrame>
        <p:nvGraphicFramePr>
          <p:cNvPr id="796" name="Google Shape;796;p59"/>
          <p:cNvGraphicFramePr/>
          <p:nvPr/>
        </p:nvGraphicFramePr>
        <p:xfrm>
          <a:off x="1552575" y="1942624"/>
          <a:ext cx="3000000" cy="3000000"/>
        </p:xfrm>
        <a:graphic>
          <a:graphicData uri="http://schemas.openxmlformats.org/drawingml/2006/table">
            <a:tbl>
              <a:tblPr>
                <a:noFill/>
                <a:tableStyleId>{943ACCEA-E126-4137-8263-7502FD050A07}</a:tableStyleId>
              </a:tblPr>
              <a:tblGrid>
                <a:gridCol w="5734050"/>
              </a:tblGrid>
              <a:tr h="209550">
                <a:tc>
                  <a:txBody>
                    <a:bodyPr/>
                    <a:lstStyle/>
                    <a:p>
                      <a:pPr indent="0" lvl="0" marL="0" marR="0" rtl="0" algn="l">
                        <a:lnSpc>
                          <a:spcPct val="100000"/>
                        </a:lnSpc>
                        <a:spcBef>
                          <a:spcPts val="0"/>
                        </a:spcBef>
                        <a:spcAft>
                          <a:spcPts val="0"/>
                        </a:spcAft>
                        <a:buNone/>
                      </a:pPr>
                      <a:r>
                        <a:rPr b="0" i="0" lang="es-ES" sz="1350" u="none" cap="none" strike="noStrike">
                          <a:solidFill>
                            <a:srgbClr val="D9D9D9"/>
                          </a:solidFill>
                          <a:latin typeface="DM Sans"/>
                          <a:ea typeface="DM Sans"/>
                          <a:cs typeface="DM Sans"/>
                          <a:sym typeface="DM Sans"/>
                        </a:rPr>
                        <a:t>&lt;</a:t>
                      </a:r>
                      <a:r>
                        <a:rPr b="0" i="0" lang="es-ES" sz="1350" u="none" cap="none" strike="noStrike">
                          <a:solidFill>
                            <a:srgbClr val="E06666"/>
                          </a:solidFill>
                          <a:latin typeface="DM Sans"/>
                          <a:ea typeface="DM Sans"/>
                          <a:cs typeface="DM Sans"/>
                          <a:sym typeface="DM Sans"/>
                        </a:rPr>
                        <a:t>a</a:t>
                      </a:r>
                      <a:r>
                        <a:rPr b="0" i="0" lang="es-ES" sz="1350" u="none" cap="none" strike="noStrike">
                          <a:solidFill>
                            <a:srgbClr val="D9D9D9"/>
                          </a:solidFill>
                          <a:latin typeface="DM Sans"/>
                          <a:ea typeface="DM Sans"/>
                          <a:cs typeface="DM Sans"/>
                          <a:sym typeface="DM Sans"/>
                        </a:rPr>
                        <a:t> </a:t>
                      </a:r>
                      <a:r>
                        <a:rPr b="0" i="0" lang="es-ES" sz="1350" u="none" cap="none" strike="noStrike">
                          <a:solidFill>
                            <a:srgbClr val="FF9900"/>
                          </a:solidFill>
                          <a:latin typeface="DM Sans"/>
                          <a:ea typeface="DM Sans"/>
                          <a:cs typeface="DM Sans"/>
                          <a:sym typeface="DM Sans"/>
                        </a:rPr>
                        <a:t>href</a:t>
                      </a:r>
                      <a:r>
                        <a:rPr b="0" i="0" lang="es-ES" sz="1350" u="none" cap="none" strike="noStrike">
                          <a:solidFill>
                            <a:srgbClr val="D9D9D9"/>
                          </a:solidFill>
                          <a:latin typeface="DM Sans"/>
                          <a:ea typeface="DM Sans"/>
                          <a:cs typeface="DM Sans"/>
                          <a:sym typeface="DM Sans"/>
                        </a:rPr>
                        <a:t>=</a:t>
                      </a:r>
                      <a:r>
                        <a:rPr b="0" i="0" lang="es-ES" sz="1350" u="none" cap="none" strike="noStrike">
                          <a:solidFill>
                            <a:srgbClr val="93C47D"/>
                          </a:solidFill>
                          <a:latin typeface="DM Sans"/>
                          <a:ea typeface="DM Sans"/>
                          <a:cs typeface="DM Sans"/>
                          <a:sym typeface="DM Sans"/>
                        </a:rPr>
                        <a:t>"contacto.html#formulario"</a:t>
                      </a:r>
                      <a:r>
                        <a:rPr b="0" i="0" lang="es-ES" sz="1350" u="none" cap="none" strike="noStrike">
                          <a:solidFill>
                            <a:srgbClr val="D9D9D9"/>
                          </a:solidFill>
                          <a:latin typeface="DM Sans"/>
                          <a:ea typeface="DM Sans"/>
                          <a:cs typeface="DM Sans"/>
                          <a:sym typeface="DM Sans"/>
                        </a:rPr>
                        <a:t>&gt;Formulario de contacto&lt;/</a:t>
                      </a:r>
                      <a:r>
                        <a:rPr b="0" i="0" lang="es-ES" sz="1350" u="none" cap="none" strike="noStrike">
                          <a:solidFill>
                            <a:srgbClr val="E06666"/>
                          </a:solidFill>
                          <a:latin typeface="DM Sans"/>
                          <a:ea typeface="DM Sans"/>
                          <a:cs typeface="DM Sans"/>
                          <a:sym typeface="DM Sans"/>
                        </a:rPr>
                        <a:t>a</a:t>
                      </a:r>
                      <a:r>
                        <a:rPr b="0" i="0" lang="es-ES" sz="1350" u="none" cap="none" strike="noStrike">
                          <a:solidFill>
                            <a:srgbClr val="D9D9D9"/>
                          </a:solidFill>
                          <a:latin typeface="DM Sans"/>
                          <a:ea typeface="DM Sans"/>
                          <a:cs typeface="DM Sans"/>
                          <a:sym typeface="DM Sans"/>
                        </a:rPr>
                        <a:t>&gt;</a:t>
                      </a:r>
                      <a:endParaRPr sz="1400" u="none" cap="none" strike="noStrike"/>
                    </a:p>
                  </a:txBody>
                  <a:tcPr marT="66675" marB="66675" marR="66675" marL="666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r>
            </a:tbl>
          </a:graphicData>
        </a:graphic>
      </p:graphicFrame>
      <p:sp>
        <p:nvSpPr>
          <p:cNvPr id="797" name="Google Shape;797;p59"/>
          <p:cNvSpPr/>
          <p:nvPr/>
        </p:nvSpPr>
        <p:spPr>
          <a:xfrm>
            <a:off x="1704975" y="2832100"/>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8" name="Google Shape;798;p59"/>
          <p:cNvSpPr txBox="1"/>
          <p:nvPr/>
        </p:nvSpPr>
        <p:spPr>
          <a:xfrm>
            <a:off x="807079" y="2439850"/>
            <a:ext cx="7512908" cy="1241700"/>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marR="0" rtl="0" algn="ctr">
              <a:lnSpc>
                <a:spcPct val="90000"/>
              </a:lnSpc>
              <a:spcBef>
                <a:spcPts val="800"/>
              </a:spcBef>
              <a:spcAft>
                <a:spcPts val="0"/>
              </a:spcAft>
              <a:buClr>
                <a:schemeClr val="dk1"/>
              </a:buClr>
              <a:buSzPct val="108108"/>
              <a:buFont typeface="Arial"/>
              <a:buNone/>
            </a:pPr>
            <a:r>
              <a:rPr b="0" i="0" lang="es-ES" sz="1800" u="none" cap="none" strike="noStrike">
                <a:solidFill>
                  <a:schemeClr val="dk1"/>
                </a:solidFill>
                <a:latin typeface="Nunito"/>
                <a:ea typeface="Nunito"/>
                <a:cs typeface="Nunito"/>
                <a:sym typeface="Nunito"/>
              </a:rPr>
              <a:t>En el ejemplo anterior, el enlace apunta a la sección que tiene el id formulario dentro de la página “contacto.html”. No sólo es posible agregar enlaces a texto, también puedes hacerlo con otros elementos. Por lo general, se usan textos o imágenes.  Veamos un ejemplo de enlaces con una imagen:</a:t>
            </a:r>
            <a:endParaRPr b="0" i="0" sz="1800" u="none" cap="none" strike="noStrike">
              <a:solidFill>
                <a:schemeClr val="dk1"/>
              </a:solidFill>
              <a:latin typeface="Nunito"/>
              <a:ea typeface="Nunito"/>
              <a:cs typeface="Nunito"/>
              <a:sym typeface="Nunito"/>
            </a:endParaRPr>
          </a:p>
          <a:p>
            <a:pPr indent="-361950" lvl="0" marL="457200" marR="0" rtl="0" algn="ctr">
              <a:lnSpc>
                <a:spcPct val="90000"/>
              </a:lnSpc>
              <a:spcBef>
                <a:spcPts val="800"/>
              </a:spcBef>
              <a:spcAft>
                <a:spcPts val="0"/>
              </a:spcAft>
              <a:buClr>
                <a:schemeClr val="dk1"/>
              </a:buClr>
              <a:buSzPct val="108108"/>
              <a:buFont typeface="Arial"/>
              <a:buNone/>
            </a:pPr>
            <a:r>
              <a:t/>
            </a:r>
            <a:endParaRPr b="0" i="0" sz="1800" u="none" cap="none" strike="noStrike">
              <a:solidFill>
                <a:schemeClr val="dk1"/>
              </a:solidFill>
              <a:latin typeface="Nunito"/>
              <a:ea typeface="Nunito"/>
              <a:cs typeface="Nunito"/>
              <a:sym typeface="Nunito"/>
            </a:endParaRPr>
          </a:p>
        </p:txBody>
      </p:sp>
      <p:graphicFrame>
        <p:nvGraphicFramePr>
          <p:cNvPr id="799" name="Google Shape;799;p59"/>
          <p:cNvGraphicFramePr/>
          <p:nvPr/>
        </p:nvGraphicFramePr>
        <p:xfrm>
          <a:off x="1690687" y="3799788"/>
          <a:ext cx="3000000" cy="3000000"/>
        </p:xfrm>
        <a:graphic>
          <a:graphicData uri="http://schemas.openxmlformats.org/drawingml/2006/table">
            <a:tbl>
              <a:tblPr>
                <a:noFill/>
                <a:tableStyleId>{943ACCEA-E126-4137-8263-7502FD050A07}</a:tableStyleId>
              </a:tblPr>
              <a:tblGrid>
                <a:gridCol w="5745700"/>
              </a:tblGrid>
              <a:tr h="314325">
                <a:tc>
                  <a:txBody>
                    <a:bodyPr/>
                    <a:lstStyle/>
                    <a:p>
                      <a:pPr indent="0" lvl="0" marL="0" marR="0" rtl="0" algn="l">
                        <a:lnSpc>
                          <a:spcPct val="100000"/>
                        </a:lnSpc>
                        <a:spcBef>
                          <a:spcPts val="0"/>
                        </a:spcBef>
                        <a:spcAft>
                          <a:spcPts val="0"/>
                        </a:spcAft>
                        <a:buNone/>
                      </a:pPr>
                      <a:r>
                        <a:rPr b="0" i="0" lang="es-ES" sz="1400" u="none" cap="none" strike="noStrike">
                          <a:solidFill>
                            <a:srgbClr val="D9D9D9"/>
                          </a:solidFill>
                          <a:latin typeface="Didact Gothic"/>
                          <a:ea typeface="Didact Gothic"/>
                          <a:cs typeface="Didact Gothic"/>
                          <a:sym typeface="Didact Gothic"/>
                        </a:rPr>
                        <a:t>&lt;</a:t>
                      </a:r>
                      <a:r>
                        <a:rPr b="0" i="0" lang="es-ES" sz="1400" u="none" cap="none" strike="noStrike">
                          <a:solidFill>
                            <a:srgbClr val="E06666"/>
                          </a:solidFill>
                          <a:latin typeface="Didact Gothic"/>
                          <a:ea typeface="Didact Gothic"/>
                          <a:cs typeface="Didact Gothic"/>
                          <a:sym typeface="Didact Gothic"/>
                        </a:rPr>
                        <a:t>a</a:t>
                      </a:r>
                      <a:r>
                        <a:rPr b="0" i="0" lang="es-ES" sz="1400" u="none" cap="none" strike="noStrike">
                          <a:solidFill>
                            <a:srgbClr val="D9D9D9"/>
                          </a:solidFill>
                          <a:latin typeface="Didact Gothic"/>
                          <a:ea typeface="Didact Gothic"/>
                          <a:cs typeface="Didact Gothic"/>
                          <a:sym typeface="Didact Gothic"/>
                        </a:rPr>
                        <a:t> </a:t>
                      </a:r>
                      <a:r>
                        <a:rPr b="0" i="0" lang="es-ES" sz="1400" u="none" cap="none" strike="noStrike">
                          <a:solidFill>
                            <a:srgbClr val="FF9900"/>
                          </a:solidFill>
                          <a:latin typeface="Didact Gothic"/>
                          <a:ea typeface="Didact Gothic"/>
                          <a:cs typeface="Didact Gothic"/>
                          <a:sym typeface="Didact Gothic"/>
                        </a:rPr>
                        <a:t>href</a:t>
                      </a:r>
                      <a:r>
                        <a:rPr b="0" i="0" lang="es-ES" sz="1400" u="none" cap="none" strike="noStrike">
                          <a:solidFill>
                            <a:srgbClr val="D9D9D9"/>
                          </a:solidFill>
                          <a:latin typeface="Didact Gothic"/>
                          <a:ea typeface="Didact Gothic"/>
                          <a:cs typeface="Didact Gothic"/>
                          <a:sym typeface="Didact Gothic"/>
                        </a:rPr>
                        <a:t>=</a:t>
                      </a:r>
                      <a:r>
                        <a:rPr b="0" i="0" lang="es-ES" sz="1400" u="none" cap="none" strike="noStrike">
                          <a:solidFill>
                            <a:srgbClr val="93C47D"/>
                          </a:solidFill>
                          <a:latin typeface="Didact Gothic"/>
                          <a:ea typeface="Didact Gothic"/>
                          <a:cs typeface="Didact Gothic"/>
                          <a:sym typeface="Didact Gothic"/>
                        </a:rPr>
                        <a:t>"http://www.coderhouse.com/cursos.html#frontend"</a:t>
                      </a:r>
                      <a:r>
                        <a:rPr b="0" i="0" lang="es-ES" sz="1400" u="none" cap="none" strike="noStrike">
                          <a:solidFill>
                            <a:srgbClr val="D9D9D9"/>
                          </a:solidFill>
                          <a:latin typeface="Didact Gothic"/>
                          <a:ea typeface="Didact Gothic"/>
                          <a:cs typeface="Didact Gothic"/>
                          <a:sym typeface="Didact Gothic"/>
                        </a:rPr>
                        <a:t>&gt;</a:t>
                      </a:r>
                      <a:endParaRPr sz="1400" u="none" cap="none" strike="noStrike"/>
                    </a:p>
                    <a:p>
                      <a:pPr indent="0" lvl="0" marL="0" marR="0" rtl="0" algn="l">
                        <a:lnSpc>
                          <a:spcPct val="100000"/>
                        </a:lnSpc>
                        <a:spcBef>
                          <a:spcPts val="0"/>
                        </a:spcBef>
                        <a:spcAft>
                          <a:spcPts val="0"/>
                        </a:spcAft>
                        <a:buNone/>
                      </a:pPr>
                      <a:r>
                        <a:rPr b="0" i="0" lang="es-ES" sz="1400" u="none" cap="none" strike="noStrike">
                          <a:solidFill>
                            <a:srgbClr val="D9D9D9"/>
                          </a:solidFill>
                          <a:latin typeface="Didact Gothic"/>
                          <a:ea typeface="Didact Gothic"/>
                          <a:cs typeface="Didact Gothic"/>
                          <a:sym typeface="Didact Gothic"/>
                        </a:rPr>
                        <a:t>    &lt;</a:t>
                      </a:r>
                      <a:r>
                        <a:rPr b="0" i="0" lang="es-ES" sz="1400" u="none" cap="none" strike="noStrike">
                          <a:solidFill>
                            <a:srgbClr val="E06666"/>
                          </a:solidFill>
                          <a:latin typeface="Didact Gothic"/>
                          <a:ea typeface="Didact Gothic"/>
                          <a:cs typeface="Didact Gothic"/>
                          <a:sym typeface="Didact Gothic"/>
                        </a:rPr>
                        <a:t>img</a:t>
                      </a:r>
                      <a:r>
                        <a:rPr b="0" i="0" lang="es-ES" sz="1400" u="none" cap="none" strike="noStrike">
                          <a:solidFill>
                            <a:srgbClr val="D9D9D9"/>
                          </a:solidFill>
                          <a:latin typeface="Didact Gothic"/>
                          <a:ea typeface="Didact Gothic"/>
                          <a:cs typeface="Didact Gothic"/>
                          <a:sym typeface="Didact Gothic"/>
                        </a:rPr>
                        <a:t> </a:t>
                      </a:r>
                      <a:r>
                        <a:rPr b="0" i="0" lang="es-ES" sz="1400" u="none" cap="none" strike="noStrike">
                          <a:solidFill>
                            <a:srgbClr val="FF9900"/>
                          </a:solidFill>
                          <a:latin typeface="Didact Gothic"/>
                          <a:ea typeface="Didact Gothic"/>
                          <a:cs typeface="Didact Gothic"/>
                          <a:sym typeface="Didact Gothic"/>
                        </a:rPr>
                        <a:t>src</a:t>
                      </a:r>
                      <a:r>
                        <a:rPr b="0" i="0" lang="es-ES" sz="1400" u="none" cap="none" strike="noStrike">
                          <a:solidFill>
                            <a:srgbClr val="D9D9D9"/>
                          </a:solidFill>
                          <a:latin typeface="Didact Gothic"/>
                          <a:ea typeface="Didact Gothic"/>
                          <a:cs typeface="Didact Gothic"/>
                          <a:sym typeface="Didact Gothic"/>
                        </a:rPr>
                        <a:t>=</a:t>
                      </a:r>
                      <a:r>
                        <a:rPr b="0" i="0" lang="es-ES" sz="1400" u="none" cap="none" strike="noStrike">
                          <a:solidFill>
                            <a:srgbClr val="93C47D"/>
                          </a:solidFill>
                          <a:latin typeface="Didact Gothic"/>
                          <a:ea typeface="Didact Gothic"/>
                          <a:cs typeface="Didact Gothic"/>
                          <a:sym typeface="Didact Gothic"/>
                        </a:rPr>
                        <a:t>"img/logo_coderhouse.png"</a:t>
                      </a:r>
                      <a:r>
                        <a:rPr b="0" i="0" lang="es-ES" sz="1400" u="none" cap="none" strike="noStrike">
                          <a:solidFill>
                            <a:srgbClr val="D9D9D9"/>
                          </a:solidFill>
                          <a:latin typeface="Didact Gothic"/>
                          <a:ea typeface="Didact Gothic"/>
                          <a:cs typeface="Didact Gothic"/>
                          <a:sym typeface="Didact Gothic"/>
                        </a:rPr>
                        <a:t> </a:t>
                      </a:r>
                      <a:r>
                        <a:rPr b="0" i="0" lang="es-ES" sz="1400" u="none" cap="none" strike="noStrike">
                          <a:solidFill>
                            <a:srgbClr val="FF9900"/>
                          </a:solidFill>
                          <a:latin typeface="Didact Gothic"/>
                          <a:ea typeface="Didact Gothic"/>
                          <a:cs typeface="Didact Gothic"/>
                          <a:sym typeface="Didact Gothic"/>
                        </a:rPr>
                        <a:t>alt</a:t>
                      </a:r>
                      <a:r>
                        <a:rPr b="0" i="0" lang="es-ES" sz="1400" u="none" cap="none" strike="noStrike">
                          <a:solidFill>
                            <a:srgbClr val="D9D9D9"/>
                          </a:solidFill>
                          <a:latin typeface="Didact Gothic"/>
                          <a:ea typeface="Didact Gothic"/>
                          <a:cs typeface="Didact Gothic"/>
                          <a:sym typeface="Didact Gothic"/>
                        </a:rPr>
                        <a:t>=</a:t>
                      </a:r>
                      <a:r>
                        <a:rPr b="0" i="0" lang="es-ES" sz="1400" u="none" cap="none" strike="noStrike">
                          <a:solidFill>
                            <a:srgbClr val="93C47D"/>
                          </a:solidFill>
                          <a:latin typeface="Didact Gothic"/>
                          <a:ea typeface="Didact Gothic"/>
                          <a:cs typeface="Didact Gothic"/>
                          <a:sym typeface="Didact Gothic"/>
                        </a:rPr>
                        <a:t>"coderhouse"</a:t>
                      </a:r>
                      <a:r>
                        <a:rPr b="0" i="0" lang="es-ES" sz="1400" u="none" cap="none" strike="noStrike">
                          <a:solidFill>
                            <a:srgbClr val="D9D9D9"/>
                          </a:solidFill>
                          <a:latin typeface="Didact Gothic"/>
                          <a:ea typeface="Didact Gothic"/>
                          <a:cs typeface="Didact Gothic"/>
                          <a:sym typeface="Didact Gothic"/>
                        </a:rPr>
                        <a:t>/&gt;</a:t>
                      </a:r>
                      <a:endParaRPr sz="1400" u="none" cap="none" strike="noStrike"/>
                    </a:p>
                    <a:p>
                      <a:pPr indent="0" lvl="0" marL="0" marR="0" rtl="0" algn="l">
                        <a:lnSpc>
                          <a:spcPct val="100000"/>
                        </a:lnSpc>
                        <a:spcBef>
                          <a:spcPts val="0"/>
                        </a:spcBef>
                        <a:spcAft>
                          <a:spcPts val="0"/>
                        </a:spcAft>
                        <a:buNone/>
                      </a:pPr>
                      <a:r>
                        <a:rPr b="0" i="0" lang="es-ES" sz="1400" u="none" cap="none" strike="noStrike">
                          <a:solidFill>
                            <a:srgbClr val="D9D9D9"/>
                          </a:solidFill>
                          <a:latin typeface="Didact Gothic"/>
                          <a:ea typeface="Didact Gothic"/>
                          <a:cs typeface="Didact Gothic"/>
                          <a:sym typeface="Didact Gothic"/>
                        </a:rPr>
                        <a:t>&lt;/</a:t>
                      </a:r>
                      <a:r>
                        <a:rPr b="0" i="0" lang="es-ES" sz="1400" u="none" cap="none" strike="noStrike">
                          <a:solidFill>
                            <a:srgbClr val="E06666"/>
                          </a:solidFill>
                          <a:latin typeface="Didact Gothic"/>
                          <a:ea typeface="Didact Gothic"/>
                          <a:cs typeface="Didact Gothic"/>
                          <a:sym typeface="Didact Gothic"/>
                        </a:rPr>
                        <a:t>a</a:t>
                      </a:r>
                      <a:r>
                        <a:rPr b="0" i="0" lang="es-ES" sz="1400" u="none" cap="none" strike="noStrike">
                          <a:solidFill>
                            <a:srgbClr val="D9D9D9"/>
                          </a:solidFill>
                          <a:latin typeface="Didact Gothic"/>
                          <a:ea typeface="Didact Gothic"/>
                          <a:cs typeface="Didact Gothic"/>
                          <a:sym typeface="Didact Gothic"/>
                        </a:rPr>
                        <a:t>&gt;</a:t>
                      </a:r>
                      <a:endParaRPr sz="1400" u="none" cap="none" strike="noStrike"/>
                    </a:p>
                  </a:txBody>
                  <a:tcPr marT="66675" marB="66675" marR="66675" marL="666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12121"/>
                    </a:solidFill>
                  </a:tcPr>
                </a:tc>
              </a:tr>
            </a:tbl>
          </a:graphicData>
        </a:graphic>
      </p:graphicFrame>
      <p:sp>
        <p:nvSpPr>
          <p:cNvPr id="800" name="Google Shape;800;p59"/>
          <p:cNvSpPr/>
          <p:nvPr/>
        </p:nvSpPr>
        <p:spPr>
          <a:xfrm>
            <a:off x="1704975" y="2614613"/>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60"/>
          <p:cNvSpPr txBox="1"/>
          <p:nvPr>
            <p:ph type="ctrTitle"/>
          </p:nvPr>
        </p:nvSpPr>
        <p:spPr>
          <a:xfrm>
            <a:off x="1159475" y="403653"/>
            <a:ext cx="6858000" cy="877813"/>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Multimedia en HTML</a:t>
            </a:r>
            <a:endParaRPr/>
          </a:p>
        </p:txBody>
      </p:sp>
      <p:sp>
        <p:nvSpPr>
          <p:cNvPr id="806" name="Google Shape;806;p60"/>
          <p:cNvSpPr txBox="1"/>
          <p:nvPr>
            <p:ph idx="1" type="subTitle"/>
          </p:nvPr>
        </p:nvSpPr>
        <p:spPr>
          <a:xfrm>
            <a:off x="1167713" y="1498804"/>
            <a:ext cx="6858000" cy="1241700"/>
          </a:xfrm>
          <a:prstGeom prst="rect">
            <a:avLst/>
          </a:prstGeom>
          <a:noFill/>
          <a:ln>
            <a:noFill/>
          </a:ln>
        </p:spPr>
        <p:txBody>
          <a:bodyPr anchorCtr="0" anchor="t" bIns="34275" lIns="68575" spcFirstLastPara="1" rIns="68575" wrap="square" tIns="34275">
            <a:normAutofit lnSpcReduction="10000"/>
          </a:bodyPr>
          <a:lstStyle/>
          <a:p>
            <a:pPr indent="-361950" lvl="0" marL="457200" rtl="0" algn="ctr">
              <a:lnSpc>
                <a:spcPct val="90000"/>
              </a:lnSpc>
              <a:spcBef>
                <a:spcPts val="800"/>
              </a:spcBef>
              <a:spcAft>
                <a:spcPts val="0"/>
              </a:spcAft>
              <a:buClr>
                <a:schemeClr val="dk1"/>
              </a:buClr>
              <a:buSzPts val="1800"/>
              <a:buNone/>
            </a:pPr>
            <a:r>
              <a:rPr b="1" lang="es-ES"/>
              <a:t>Imágenes</a:t>
            </a:r>
            <a:endParaRPr/>
          </a:p>
          <a:p>
            <a:pPr indent="-361950" lvl="0" marL="457200" rtl="0" algn="ctr">
              <a:lnSpc>
                <a:spcPct val="90000"/>
              </a:lnSpc>
              <a:spcBef>
                <a:spcPts val="800"/>
              </a:spcBef>
              <a:spcAft>
                <a:spcPts val="0"/>
              </a:spcAft>
              <a:buClr>
                <a:schemeClr val="dk1"/>
              </a:buClr>
              <a:buSzPts val="1800"/>
              <a:buNone/>
            </a:pPr>
            <a:r>
              <a:rPr lang="es-ES"/>
              <a:t> Enriquecen el HTML: las imágenes son elementos que, bien utilizados, mejoran la experiencia de los usuarios.</a:t>
            </a:r>
            <a:br>
              <a:rPr lang="es-ES"/>
            </a:br>
            <a:endParaRPr/>
          </a:p>
        </p:txBody>
      </p:sp>
      <p:pic>
        <p:nvPicPr>
          <p:cNvPr descr="https://lh3.googleusercontent.com/eAzCg_Y5wCp5-jfvNPsp0MfAPswU6wcrjscDSnHCjoMihcEo51DulWeJobej2EoY6aC0U9UTJc7_V9mj2lOHFoprLwYSnocUYmVPRpHVslK6FtZJfTwN0OuwZMS2V-rNPtPg3FvvlzANvUyrdja6sjr6ow=s2048" id="807" name="Google Shape;807;p60"/>
          <p:cNvPicPr preferRelativeResize="0"/>
          <p:nvPr/>
        </p:nvPicPr>
        <p:blipFill rotWithShape="1">
          <a:blip r:embed="rId3">
            <a:alphaModFix/>
          </a:blip>
          <a:srcRect b="0" l="0" r="0" t="0"/>
          <a:stretch/>
        </p:blipFill>
        <p:spPr>
          <a:xfrm>
            <a:off x="2052528" y="2607542"/>
            <a:ext cx="5302146" cy="188208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61"/>
          <p:cNvSpPr txBox="1"/>
          <p:nvPr>
            <p:ph type="ctrTitle"/>
          </p:nvPr>
        </p:nvSpPr>
        <p:spPr>
          <a:xfrm>
            <a:off x="1208903" y="518984"/>
            <a:ext cx="6858000" cy="77895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Insertar imágenes</a:t>
            </a:r>
            <a:endParaRPr/>
          </a:p>
        </p:txBody>
      </p:sp>
      <p:sp>
        <p:nvSpPr>
          <p:cNvPr id="813" name="Google Shape;813;p61"/>
          <p:cNvSpPr txBox="1"/>
          <p:nvPr>
            <p:ph idx="1" type="subTitle"/>
          </p:nvPr>
        </p:nvSpPr>
        <p:spPr>
          <a:xfrm>
            <a:off x="1126524" y="1631091"/>
            <a:ext cx="6858000" cy="2693773"/>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rtl="0" algn="ctr">
              <a:lnSpc>
                <a:spcPct val="90000"/>
              </a:lnSpc>
              <a:spcBef>
                <a:spcPts val="800"/>
              </a:spcBef>
              <a:spcAft>
                <a:spcPts val="0"/>
              </a:spcAft>
              <a:buClr>
                <a:schemeClr val="dk1"/>
              </a:buClr>
              <a:buSzPct val="108108"/>
              <a:buNone/>
            </a:pPr>
            <a:r>
              <a:rPr lang="es-ES"/>
              <a:t>Se insertan con la etiqueta &lt;img/&gt;, que pertenece al grupo de las etiquetas que se cierran a sí mismas (con la barra al final). </a:t>
            </a:r>
            <a:endParaRPr/>
          </a:p>
          <a:p>
            <a:pPr indent="-361950" lvl="0" marL="457200" rtl="0" algn="ctr">
              <a:lnSpc>
                <a:spcPct val="90000"/>
              </a:lnSpc>
              <a:spcBef>
                <a:spcPts val="800"/>
              </a:spcBef>
              <a:spcAft>
                <a:spcPts val="0"/>
              </a:spcAft>
              <a:buClr>
                <a:schemeClr val="dk1"/>
              </a:buClr>
              <a:buSzPct val="108108"/>
              <a:buNone/>
            </a:pPr>
            <a:br>
              <a:rPr lang="es-ES"/>
            </a:br>
            <a:r>
              <a:rPr lang="es-ES"/>
              <a:t> Para funcionar requiere, como mínimo, indicar en dónde está el archivo a mostrar. Eso se hace con el atributo “src” (el source o fuente), que respeta todas las reglas de ruteo vistas en los links. </a:t>
            </a:r>
            <a:endParaRPr/>
          </a:p>
          <a:p>
            <a:pPr indent="-361950" lvl="0" marL="457200" rtl="0" algn="ctr">
              <a:lnSpc>
                <a:spcPct val="90000"/>
              </a:lnSpc>
              <a:spcBef>
                <a:spcPts val="800"/>
              </a:spcBef>
              <a:spcAft>
                <a:spcPts val="0"/>
              </a:spcAft>
              <a:buClr>
                <a:schemeClr val="dk1"/>
              </a:buClr>
              <a:buSzPct val="108108"/>
              <a:buNone/>
            </a:pPr>
            <a:r>
              <a:t/>
            </a:r>
            <a:endParaRPr/>
          </a:p>
          <a:p>
            <a:pPr indent="-361950" lvl="0" marL="457200" rtl="0" algn="ctr">
              <a:lnSpc>
                <a:spcPct val="90000"/>
              </a:lnSpc>
              <a:spcBef>
                <a:spcPts val="800"/>
              </a:spcBef>
              <a:spcAft>
                <a:spcPts val="0"/>
              </a:spcAft>
              <a:buClr>
                <a:schemeClr val="dk1"/>
              </a:buClr>
              <a:buSzPct val="108108"/>
              <a:buNone/>
            </a:pPr>
            <a:r>
              <a:t/>
            </a:r>
            <a:endParaRPr/>
          </a:p>
          <a:p>
            <a:pPr indent="-361950" lvl="0" marL="457200" rtl="0" algn="ctr">
              <a:lnSpc>
                <a:spcPct val="90000"/>
              </a:lnSpc>
              <a:spcBef>
                <a:spcPts val="800"/>
              </a:spcBef>
              <a:spcAft>
                <a:spcPts val="0"/>
              </a:spcAft>
              <a:buClr>
                <a:schemeClr val="dk1"/>
              </a:buClr>
              <a:buSzPct val="108108"/>
              <a:buNone/>
            </a:pPr>
            <a:r>
              <a:rPr lang="es-ES"/>
              <a:t>Se comportan como elementos de línea, esto significa que se verán una al lado de la otra.</a:t>
            </a:r>
            <a:br>
              <a:rPr lang="es-ES"/>
            </a:b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62"/>
          <p:cNvSpPr txBox="1"/>
          <p:nvPr>
            <p:ph type="ctrTitle"/>
          </p:nvPr>
        </p:nvSpPr>
        <p:spPr>
          <a:xfrm>
            <a:off x="1110049" y="329514"/>
            <a:ext cx="6858000" cy="119908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ALT</a:t>
            </a:r>
            <a:endParaRPr/>
          </a:p>
        </p:txBody>
      </p:sp>
      <p:sp>
        <p:nvSpPr>
          <p:cNvPr id="819" name="Google Shape;819;p62"/>
          <p:cNvSpPr txBox="1"/>
          <p:nvPr>
            <p:ph idx="1" type="subTitle"/>
          </p:nvPr>
        </p:nvSpPr>
        <p:spPr>
          <a:xfrm>
            <a:off x="1110049" y="1894221"/>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El “alt” es un texto que debe representar la foto que se está visualizando. Tiene que ser conciso y breve, pero dejar en claro de qué se trata la imagen.</a:t>
            </a:r>
            <a:endParaRPr/>
          </a:p>
        </p:txBody>
      </p:sp>
      <p:graphicFrame>
        <p:nvGraphicFramePr>
          <p:cNvPr id="820" name="Google Shape;820;p62"/>
          <p:cNvGraphicFramePr/>
          <p:nvPr/>
        </p:nvGraphicFramePr>
        <p:xfrm>
          <a:off x="2819400" y="3251200"/>
          <a:ext cx="3000000" cy="3000000"/>
        </p:xfrm>
        <a:graphic>
          <a:graphicData uri="http://schemas.openxmlformats.org/drawingml/2006/table">
            <a:tbl>
              <a:tblPr>
                <a:noFill/>
                <a:tableStyleId>{943ACCEA-E126-4137-8263-7502FD050A07}</a:tableStyleId>
              </a:tblPr>
              <a:tblGrid>
                <a:gridCol w="3505200"/>
              </a:tblGrid>
              <a:tr h="333375">
                <a:tc>
                  <a:txBody>
                    <a:bodyPr/>
                    <a:lstStyle/>
                    <a:p>
                      <a:pPr indent="0" lvl="0" marL="0" marR="0" rtl="0" algn="l">
                        <a:lnSpc>
                          <a:spcPct val="100000"/>
                        </a:lnSpc>
                        <a:spcBef>
                          <a:spcPts val="0"/>
                        </a:spcBef>
                        <a:spcAft>
                          <a:spcPts val="0"/>
                        </a:spcAft>
                        <a:buNone/>
                      </a:pPr>
                      <a:r>
                        <a:rPr b="0" i="0" lang="es-ES" sz="1350" u="none" cap="none" strike="noStrike">
                          <a:solidFill>
                            <a:srgbClr val="D9D9D9"/>
                          </a:solidFill>
                          <a:latin typeface="DM Sans"/>
                          <a:ea typeface="DM Sans"/>
                          <a:cs typeface="DM Sans"/>
                          <a:sym typeface="DM Sans"/>
                        </a:rPr>
                        <a:t>&lt;</a:t>
                      </a:r>
                      <a:r>
                        <a:rPr b="0" i="0" lang="es-ES" sz="1350" u="none" cap="none" strike="noStrike">
                          <a:solidFill>
                            <a:srgbClr val="E06666"/>
                          </a:solidFill>
                          <a:latin typeface="DM Sans"/>
                          <a:ea typeface="DM Sans"/>
                          <a:cs typeface="DM Sans"/>
                          <a:sym typeface="DM Sans"/>
                        </a:rPr>
                        <a:t>img</a:t>
                      </a:r>
                      <a:r>
                        <a:rPr b="0" i="0" lang="es-ES" sz="1350" u="none" cap="none" strike="noStrike">
                          <a:solidFill>
                            <a:srgbClr val="D9D9D9"/>
                          </a:solidFill>
                          <a:latin typeface="DM Sans"/>
                          <a:ea typeface="DM Sans"/>
                          <a:cs typeface="DM Sans"/>
                          <a:sym typeface="DM Sans"/>
                        </a:rPr>
                        <a:t> </a:t>
                      </a:r>
                      <a:r>
                        <a:rPr b="0" i="0" lang="es-ES" sz="1350" u="none" cap="none" strike="noStrike">
                          <a:solidFill>
                            <a:srgbClr val="FF9900"/>
                          </a:solidFill>
                          <a:latin typeface="DM Sans"/>
                          <a:ea typeface="DM Sans"/>
                          <a:cs typeface="DM Sans"/>
                          <a:sym typeface="DM Sans"/>
                        </a:rPr>
                        <a:t>src</a:t>
                      </a:r>
                      <a:r>
                        <a:rPr b="0" i="0" lang="es-ES" sz="1350" u="none" cap="none" strike="noStrike">
                          <a:solidFill>
                            <a:srgbClr val="D9D9D9"/>
                          </a:solidFill>
                          <a:latin typeface="DM Sans"/>
                          <a:ea typeface="DM Sans"/>
                          <a:cs typeface="DM Sans"/>
                          <a:sym typeface="DM Sans"/>
                        </a:rPr>
                        <a:t>=</a:t>
                      </a:r>
                      <a:r>
                        <a:rPr b="0" i="0" lang="es-ES" sz="1350" u="none" cap="none" strike="noStrike">
                          <a:solidFill>
                            <a:srgbClr val="93C47D"/>
                          </a:solidFill>
                          <a:latin typeface="DM Sans"/>
                          <a:ea typeface="DM Sans"/>
                          <a:cs typeface="DM Sans"/>
                          <a:sym typeface="DM Sans"/>
                        </a:rPr>
                        <a:t>"smiley.gif"</a:t>
                      </a:r>
                      <a:r>
                        <a:rPr b="0" i="0" lang="es-ES" sz="1350" u="none" cap="none" strike="noStrike">
                          <a:solidFill>
                            <a:srgbClr val="D9D9D9"/>
                          </a:solidFill>
                          <a:latin typeface="DM Sans"/>
                          <a:ea typeface="DM Sans"/>
                          <a:cs typeface="DM Sans"/>
                          <a:sym typeface="DM Sans"/>
                        </a:rPr>
                        <a:t> </a:t>
                      </a:r>
                      <a:r>
                        <a:rPr b="0" i="0" lang="es-ES" sz="1350" u="none" cap="none" strike="noStrike">
                          <a:solidFill>
                            <a:srgbClr val="FF9900"/>
                          </a:solidFill>
                          <a:latin typeface="DM Sans"/>
                          <a:ea typeface="DM Sans"/>
                          <a:cs typeface="DM Sans"/>
                          <a:sym typeface="DM Sans"/>
                        </a:rPr>
                        <a:t>alt</a:t>
                      </a:r>
                      <a:r>
                        <a:rPr b="0" i="0" lang="es-ES" sz="1350" u="none" cap="none" strike="noStrike">
                          <a:solidFill>
                            <a:srgbClr val="D9D9D9"/>
                          </a:solidFill>
                          <a:latin typeface="DM Sans"/>
                          <a:ea typeface="DM Sans"/>
                          <a:cs typeface="DM Sans"/>
                          <a:sym typeface="DM Sans"/>
                        </a:rPr>
                        <a:t>=</a:t>
                      </a:r>
                      <a:r>
                        <a:rPr b="0" i="0" lang="es-ES" sz="1350" u="none" cap="none" strike="noStrike">
                          <a:solidFill>
                            <a:srgbClr val="93C47D"/>
                          </a:solidFill>
                          <a:latin typeface="DM Sans"/>
                          <a:ea typeface="DM Sans"/>
                          <a:cs typeface="DM Sans"/>
                          <a:sym typeface="DM Sans"/>
                        </a:rPr>
                        <a:t>"Smiley Cara"</a:t>
                      </a:r>
                      <a:r>
                        <a:rPr b="0" i="0" lang="es-ES" sz="1350" u="none" cap="none" strike="noStrike">
                          <a:solidFill>
                            <a:srgbClr val="D9D9D9"/>
                          </a:solidFill>
                          <a:latin typeface="DM Sans"/>
                          <a:ea typeface="DM Sans"/>
                          <a:cs typeface="DM Sans"/>
                          <a:sym typeface="DM Sans"/>
                        </a:rPr>
                        <a:t> /&gt;</a:t>
                      </a:r>
                      <a:endParaRPr sz="1400" u="none" cap="none" strike="noStrike"/>
                    </a:p>
                  </a:txBody>
                  <a:tcPr marT="66675" marB="66675" marR="66675" marL="666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12121"/>
                    </a:solidFill>
                  </a:tcPr>
                </a:tc>
              </a:tr>
            </a:tbl>
          </a:graphicData>
        </a:graphic>
      </p:graphicFrame>
      <p:sp>
        <p:nvSpPr>
          <p:cNvPr id="821" name="Google Shape;821;p62"/>
          <p:cNvSpPr/>
          <p:nvPr/>
        </p:nvSpPr>
        <p:spPr>
          <a:xfrm>
            <a:off x="2819400" y="2832100"/>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9"/>
          <p:cNvSpPr txBox="1"/>
          <p:nvPr>
            <p:ph type="ctrTitle"/>
          </p:nvPr>
        </p:nvSpPr>
        <p:spPr>
          <a:xfrm>
            <a:off x="838199" y="331026"/>
            <a:ext cx="7457303" cy="82227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Glosario</a:t>
            </a:r>
            <a:endParaRPr/>
          </a:p>
        </p:txBody>
      </p:sp>
      <p:sp>
        <p:nvSpPr>
          <p:cNvPr id="287" name="Google Shape;287;p9"/>
          <p:cNvSpPr txBox="1"/>
          <p:nvPr>
            <p:ph idx="1" type="subTitle"/>
          </p:nvPr>
        </p:nvSpPr>
        <p:spPr>
          <a:xfrm>
            <a:off x="2841010" y="1237888"/>
            <a:ext cx="3462000" cy="3029400"/>
          </a:xfrm>
          <a:prstGeom prst="rect">
            <a:avLst/>
          </a:prstGeom>
          <a:noFill/>
          <a:ln>
            <a:noFill/>
          </a:ln>
        </p:spPr>
        <p:txBody>
          <a:bodyPr anchorCtr="0" anchor="t" bIns="34275" lIns="68575" spcFirstLastPara="1" rIns="68575" wrap="square" tIns="34275">
            <a:normAutofit fontScale="85000" lnSpcReduction="20000"/>
          </a:bodyPr>
          <a:lstStyle/>
          <a:p>
            <a:pPr indent="-361950" lvl="0" marL="457200" rtl="0" algn="l">
              <a:lnSpc>
                <a:spcPct val="90000"/>
              </a:lnSpc>
              <a:spcBef>
                <a:spcPts val="800"/>
              </a:spcBef>
              <a:spcAft>
                <a:spcPts val="0"/>
              </a:spcAft>
              <a:buSzPct val="129032"/>
              <a:buNone/>
            </a:pPr>
            <a:r>
              <a:rPr b="1" lang="es-ES"/>
              <a:t>        </a:t>
            </a:r>
            <a:r>
              <a:rPr b="1" lang="es-ES">
                <a:solidFill>
                  <a:srgbClr val="2466AD"/>
                </a:solidFill>
              </a:rPr>
              <a:t>Sketch</a:t>
            </a:r>
            <a:r>
              <a:rPr b="1" lang="es-ES"/>
              <a:t>:</a:t>
            </a:r>
            <a:r>
              <a:rPr lang="es-ES"/>
              <a:t> es un dibujo rápido o bosquejo guía, que reproduce de manera muy sencilla un concepto, una idea o generalidad de un proyecto.</a:t>
            </a:r>
            <a:endParaRPr/>
          </a:p>
          <a:p>
            <a:pPr indent="-361950" lvl="0" marL="457200" rtl="0" algn="l">
              <a:lnSpc>
                <a:spcPct val="90000"/>
              </a:lnSpc>
              <a:spcBef>
                <a:spcPts val="800"/>
              </a:spcBef>
              <a:spcAft>
                <a:spcPts val="0"/>
              </a:spcAft>
              <a:buSzPct val="129032"/>
              <a:buNone/>
            </a:pPr>
            <a:br>
              <a:rPr lang="es-ES"/>
            </a:br>
            <a:r>
              <a:rPr b="1" lang="es-ES">
                <a:solidFill>
                  <a:srgbClr val="2466AD"/>
                </a:solidFill>
              </a:rPr>
              <a:t>Wireframe</a:t>
            </a:r>
            <a:r>
              <a:rPr b="1" lang="es-ES"/>
              <a:t>:</a:t>
            </a:r>
            <a:r>
              <a:rPr lang="es-ES"/>
              <a:t> es la representación estática, en baja calidad, de un diseño.</a:t>
            </a:r>
            <a:endParaRPr/>
          </a:p>
          <a:p>
            <a:pPr indent="-361950" lvl="0" marL="457200" rtl="0" algn="l">
              <a:lnSpc>
                <a:spcPct val="90000"/>
              </a:lnSpc>
              <a:spcBef>
                <a:spcPts val="800"/>
              </a:spcBef>
              <a:spcAft>
                <a:spcPts val="0"/>
              </a:spcAft>
              <a:buSzPct val="129032"/>
              <a:buNone/>
            </a:pPr>
            <a:br>
              <a:rPr lang="es-ES"/>
            </a:br>
            <a:r>
              <a:rPr b="1" lang="es-ES">
                <a:solidFill>
                  <a:srgbClr val="2466AD"/>
                </a:solidFill>
              </a:rPr>
              <a:t>Mockup</a:t>
            </a:r>
            <a:r>
              <a:rPr b="1" lang="es-ES"/>
              <a:t>:</a:t>
            </a:r>
            <a:r>
              <a:rPr lang="es-ES"/>
              <a:t> es la representación estática de un diseño, en calidad media o alta.</a:t>
            </a:r>
            <a:endParaRPr/>
          </a:p>
          <a:p>
            <a:pPr indent="-361950" lvl="0" marL="457200" rtl="0" algn="l">
              <a:lnSpc>
                <a:spcPct val="90000"/>
              </a:lnSpc>
              <a:spcBef>
                <a:spcPts val="800"/>
              </a:spcBef>
              <a:spcAft>
                <a:spcPts val="0"/>
              </a:spcAft>
              <a:buSzPct val="129032"/>
              <a:buNone/>
            </a:pPr>
            <a:br>
              <a:rPr lang="es-ES"/>
            </a:br>
            <a:r>
              <a:rPr b="1" lang="es-ES">
                <a:solidFill>
                  <a:srgbClr val="2466AD"/>
                </a:solidFill>
              </a:rPr>
              <a:t>Prototipo</a:t>
            </a:r>
            <a:r>
              <a:rPr b="1" lang="es-ES"/>
              <a:t>:</a:t>
            </a:r>
            <a:r>
              <a:rPr lang="es-ES"/>
              <a:t> es la representación navegable del producto final.</a:t>
            </a:r>
            <a:endParaRPr/>
          </a:p>
        </p:txBody>
      </p:sp>
      <p:sp>
        <p:nvSpPr>
          <p:cNvPr id="288" name="Google Shape;288;p9"/>
          <p:cNvSpPr txBox="1"/>
          <p:nvPr/>
        </p:nvSpPr>
        <p:spPr>
          <a:xfrm>
            <a:off x="4944764" y="1289527"/>
            <a:ext cx="3461950" cy="3029312"/>
          </a:xfrm>
          <a:prstGeom prst="rect">
            <a:avLst/>
          </a:prstGeom>
          <a:noFill/>
          <a:ln>
            <a:noFill/>
          </a:ln>
        </p:spPr>
        <p:txBody>
          <a:bodyPr anchorCtr="0" anchor="t" bIns="34275" lIns="68575" spcFirstLastPara="1" rIns="68575" wrap="square" tIns="34275">
            <a:normAutofit/>
          </a:bodyPr>
          <a:lstStyle/>
          <a:p>
            <a:pPr indent="-361950" lvl="0" marL="457200" marR="0" rtl="0" algn="l">
              <a:lnSpc>
                <a:spcPct val="90000"/>
              </a:lnSpc>
              <a:spcBef>
                <a:spcPts val="800"/>
              </a:spcBef>
              <a:spcAft>
                <a:spcPts val="0"/>
              </a:spcAft>
              <a:buClr>
                <a:schemeClr val="dk1"/>
              </a:buClr>
              <a:buSzPts val="2118"/>
              <a:buFont typeface="Arial"/>
              <a:buNone/>
            </a:pPr>
            <a:r>
              <a:rPr b="1" i="0" lang="es-ES" sz="1800" u="none" cap="none" strike="noStrike">
                <a:solidFill>
                  <a:schemeClr val="dk1"/>
                </a:solidFill>
                <a:latin typeface="Nunito"/>
                <a:ea typeface="Nunito"/>
                <a:cs typeface="Nunito"/>
                <a:sym typeface="Nunito"/>
              </a:rPr>
              <a:t>   </a:t>
            </a:r>
            <a:endParaRPr/>
          </a:p>
          <a:p>
            <a:pPr indent="-361950" lvl="0" marL="457200" marR="0" rtl="0" algn="l">
              <a:lnSpc>
                <a:spcPct val="90000"/>
              </a:lnSpc>
              <a:spcBef>
                <a:spcPts val="800"/>
              </a:spcBef>
              <a:spcAft>
                <a:spcPts val="0"/>
              </a:spcAft>
              <a:buClr>
                <a:schemeClr val="dk1"/>
              </a:buClr>
              <a:buSzPts val="2118"/>
              <a:buFont typeface="Arial"/>
              <a:buNone/>
            </a:pPr>
            <a:br>
              <a:rPr b="0" i="0" lang="es-ES" sz="1800" u="none" cap="none" strike="noStrike">
                <a:solidFill>
                  <a:schemeClr val="dk1"/>
                </a:solidFill>
                <a:latin typeface="Nunito"/>
                <a:ea typeface="Nunito"/>
                <a:cs typeface="Nunito"/>
                <a:sym typeface="Nunito"/>
              </a:rPr>
            </a:br>
            <a:endParaRPr b="0" i="0" sz="1800" u="none" cap="none" strike="noStrike">
              <a:solidFill>
                <a:schemeClr val="dk1"/>
              </a:solidFill>
              <a:latin typeface="Nunito"/>
              <a:ea typeface="Nunito"/>
              <a:cs typeface="Nunito"/>
              <a:sym typeface="Nuni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6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Favicon</a:t>
            </a:r>
            <a:br>
              <a:rPr b="0" lang="es-ES"/>
            </a:br>
            <a:br>
              <a:rPr lang="es-ES"/>
            </a:br>
            <a:endParaRPr/>
          </a:p>
        </p:txBody>
      </p:sp>
      <p:sp>
        <p:nvSpPr>
          <p:cNvPr id="827" name="Google Shape;827;p63"/>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fontScale="85000" lnSpcReduction="20000"/>
          </a:bodyPr>
          <a:lstStyle/>
          <a:p>
            <a:pPr indent="-361950" lvl="0" marL="457200" rtl="0" algn="ctr">
              <a:lnSpc>
                <a:spcPct val="90000"/>
              </a:lnSpc>
              <a:spcBef>
                <a:spcPts val="800"/>
              </a:spcBef>
              <a:spcAft>
                <a:spcPts val="0"/>
              </a:spcAft>
              <a:buClr>
                <a:schemeClr val="dk1"/>
              </a:buClr>
              <a:buSzPct val="117647"/>
              <a:buNone/>
            </a:pPr>
            <a:r>
              <a:rPr lang="es-ES"/>
              <a:t>El favicon es un pequeño ícono que identifica un sitio web cuando está abierto en una pestaña o cuando es guardado como favorito.</a:t>
            </a:r>
            <a:endParaRPr/>
          </a:p>
          <a:p>
            <a:pPr indent="-361950" lvl="0" marL="457200" rtl="0" algn="ctr">
              <a:lnSpc>
                <a:spcPct val="90000"/>
              </a:lnSpc>
              <a:spcBef>
                <a:spcPts val="800"/>
              </a:spcBef>
              <a:spcAft>
                <a:spcPts val="0"/>
              </a:spcAft>
              <a:buClr>
                <a:schemeClr val="dk1"/>
              </a:buClr>
              <a:buSzPct val="117647"/>
              <a:buNone/>
            </a:pPr>
            <a:r>
              <a:rPr lang="es-ES"/>
              <a:t>HTML recomendado para agregar dentro de tu etiqueta &lt;head&gt;:</a:t>
            </a:r>
            <a:endParaRPr/>
          </a:p>
          <a:p>
            <a:pPr indent="-361950" lvl="0" marL="457200" rtl="0" algn="ctr">
              <a:lnSpc>
                <a:spcPct val="90000"/>
              </a:lnSpc>
              <a:spcBef>
                <a:spcPts val="800"/>
              </a:spcBef>
              <a:spcAft>
                <a:spcPts val="0"/>
              </a:spcAft>
              <a:buClr>
                <a:schemeClr val="dk1"/>
              </a:buClr>
              <a:buSzPct val="117647"/>
              <a:buNone/>
            </a:pPr>
            <a:br>
              <a:rPr lang="es-ES"/>
            </a:br>
            <a:endParaRPr/>
          </a:p>
        </p:txBody>
      </p:sp>
      <p:graphicFrame>
        <p:nvGraphicFramePr>
          <p:cNvPr id="828" name="Google Shape;828;p63"/>
          <p:cNvGraphicFramePr/>
          <p:nvPr/>
        </p:nvGraphicFramePr>
        <p:xfrm>
          <a:off x="2155295" y="3787511"/>
          <a:ext cx="3000000" cy="3000000"/>
        </p:xfrm>
        <a:graphic>
          <a:graphicData uri="http://schemas.openxmlformats.org/drawingml/2006/table">
            <a:tbl>
              <a:tblPr>
                <a:noFill/>
                <a:tableStyleId>{943ACCEA-E126-4137-8263-7502FD050A07}</a:tableStyleId>
              </a:tblPr>
              <a:tblGrid>
                <a:gridCol w="4410075"/>
              </a:tblGrid>
              <a:tr h="476250">
                <a:tc>
                  <a:txBody>
                    <a:bodyPr/>
                    <a:lstStyle/>
                    <a:p>
                      <a:pPr indent="0" lvl="0" marL="0" marR="0" rtl="0" algn="l">
                        <a:lnSpc>
                          <a:spcPct val="100000"/>
                        </a:lnSpc>
                        <a:spcBef>
                          <a:spcPts val="0"/>
                        </a:spcBef>
                        <a:spcAft>
                          <a:spcPts val="0"/>
                        </a:spcAft>
                        <a:buNone/>
                      </a:pPr>
                      <a:r>
                        <a:rPr b="0" i="0" lang="es-ES" sz="1350" u="none" cap="none" strike="noStrike">
                          <a:solidFill>
                            <a:srgbClr val="D9D9D9"/>
                          </a:solidFill>
                          <a:latin typeface="DM Sans"/>
                          <a:ea typeface="DM Sans"/>
                          <a:cs typeface="DM Sans"/>
                          <a:sym typeface="DM Sans"/>
                        </a:rPr>
                        <a:t>&lt;</a:t>
                      </a:r>
                      <a:r>
                        <a:rPr b="0" i="0" lang="es-ES" sz="1350" u="none" cap="none" strike="noStrike">
                          <a:solidFill>
                            <a:srgbClr val="E06666"/>
                          </a:solidFill>
                          <a:latin typeface="DM Sans"/>
                          <a:ea typeface="DM Sans"/>
                          <a:cs typeface="DM Sans"/>
                          <a:sym typeface="DM Sans"/>
                        </a:rPr>
                        <a:t>link</a:t>
                      </a:r>
                      <a:r>
                        <a:rPr b="0" i="0" lang="es-ES" sz="1350" u="none" cap="none" strike="noStrike">
                          <a:solidFill>
                            <a:srgbClr val="D9D9D9"/>
                          </a:solidFill>
                          <a:latin typeface="DM Sans"/>
                          <a:ea typeface="DM Sans"/>
                          <a:cs typeface="DM Sans"/>
                          <a:sym typeface="DM Sans"/>
                        </a:rPr>
                        <a:t> rel="shortcut icon" href="favicon.png"&gt;</a:t>
                      </a:r>
                      <a:endParaRPr sz="1400" u="none" cap="none" strike="noStrike"/>
                    </a:p>
                  </a:txBody>
                  <a:tcPr marT="66675" marB="66675" marR="66675" marL="666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343D"/>
                    </a:solidFill>
                  </a:tcPr>
                </a:tc>
              </a:tr>
            </a:tbl>
          </a:graphicData>
        </a:graphic>
      </p:graphicFrame>
      <p:sp>
        <p:nvSpPr>
          <p:cNvPr id="829" name="Google Shape;829;p63"/>
          <p:cNvSpPr/>
          <p:nvPr/>
        </p:nvSpPr>
        <p:spPr>
          <a:xfrm>
            <a:off x="2366963" y="2763838"/>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830" name="Google Shape;830;p63"/>
          <p:cNvPicPr preferRelativeResize="0"/>
          <p:nvPr/>
        </p:nvPicPr>
        <p:blipFill rotWithShape="1">
          <a:blip r:embed="rId3">
            <a:alphaModFix/>
          </a:blip>
          <a:srcRect b="0" l="0" r="0" t="0"/>
          <a:stretch/>
        </p:blipFill>
        <p:spPr>
          <a:xfrm>
            <a:off x="2238375" y="1715030"/>
            <a:ext cx="4667250" cy="7143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64"/>
          <p:cNvSpPr txBox="1"/>
          <p:nvPr>
            <p:ph type="ctrTitle"/>
          </p:nvPr>
        </p:nvSpPr>
        <p:spPr>
          <a:xfrm>
            <a:off x="961767" y="345990"/>
            <a:ext cx="6858000" cy="77895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Etiqueta iframe</a:t>
            </a:r>
            <a:endParaRPr/>
          </a:p>
        </p:txBody>
      </p:sp>
      <p:sp>
        <p:nvSpPr>
          <p:cNvPr id="836" name="Google Shape;836;p64"/>
          <p:cNvSpPr txBox="1"/>
          <p:nvPr>
            <p:ph idx="1" type="subTitle"/>
          </p:nvPr>
        </p:nvSpPr>
        <p:spPr>
          <a:xfrm>
            <a:off x="1143000" y="1276383"/>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Es un elemento HTML que permite insertar o incrustar un documento HTML dentro de un documento HTML principal.</a:t>
            </a:r>
            <a:endParaRPr/>
          </a:p>
        </p:txBody>
      </p:sp>
      <p:graphicFrame>
        <p:nvGraphicFramePr>
          <p:cNvPr id="837" name="Google Shape;837;p64"/>
          <p:cNvGraphicFramePr/>
          <p:nvPr/>
        </p:nvGraphicFramePr>
        <p:xfrm>
          <a:off x="2819400" y="2272983"/>
          <a:ext cx="3000000" cy="3000000"/>
        </p:xfrm>
        <a:graphic>
          <a:graphicData uri="http://schemas.openxmlformats.org/drawingml/2006/table">
            <a:tbl>
              <a:tblPr>
                <a:noFill/>
                <a:tableStyleId>{943ACCEA-E126-4137-8263-7502FD050A07}</a:tableStyleId>
              </a:tblPr>
              <a:tblGrid>
                <a:gridCol w="3505200"/>
              </a:tblGrid>
              <a:tr h="333375">
                <a:tc>
                  <a:txBody>
                    <a:bodyPr/>
                    <a:lstStyle/>
                    <a:p>
                      <a:pPr indent="0" lvl="0" marL="0" marR="0" rtl="0" algn="l">
                        <a:lnSpc>
                          <a:spcPct val="100000"/>
                        </a:lnSpc>
                        <a:spcBef>
                          <a:spcPts val="0"/>
                        </a:spcBef>
                        <a:spcAft>
                          <a:spcPts val="0"/>
                        </a:spcAft>
                        <a:buNone/>
                      </a:pPr>
                      <a:r>
                        <a:rPr b="0" i="0" lang="es-ES" sz="1350" u="none" cap="none" strike="noStrike">
                          <a:solidFill>
                            <a:srgbClr val="D9D9D9"/>
                          </a:solidFill>
                          <a:latin typeface="DM Sans"/>
                          <a:ea typeface="DM Sans"/>
                          <a:cs typeface="DM Sans"/>
                          <a:sym typeface="DM Sans"/>
                        </a:rPr>
                        <a:t>&lt;</a:t>
                      </a:r>
                      <a:r>
                        <a:rPr b="0" i="0" lang="es-ES" sz="1350" u="none" cap="none" strike="noStrike">
                          <a:solidFill>
                            <a:srgbClr val="E06666"/>
                          </a:solidFill>
                          <a:latin typeface="DM Sans"/>
                          <a:ea typeface="DM Sans"/>
                          <a:cs typeface="DM Sans"/>
                          <a:sym typeface="DM Sans"/>
                        </a:rPr>
                        <a:t>iframe</a:t>
                      </a:r>
                      <a:r>
                        <a:rPr b="0" i="0" lang="es-ES" sz="1350" u="none" cap="none" strike="noStrike">
                          <a:solidFill>
                            <a:srgbClr val="D9D9D9"/>
                          </a:solidFill>
                          <a:latin typeface="DM Sans"/>
                          <a:ea typeface="DM Sans"/>
                          <a:cs typeface="DM Sans"/>
                          <a:sym typeface="DM Sans"/>
                        </a:rPr>
                        <a:t> src="pagina_fuente.html" width=290 height=250&gt;Texto para cuando el navegador no conoce la etiqueta iframe&lt;/</a:t>
                      </a:r>
                      <a:r>
                        <a:rPr b="0" i="0" lang="es-ES" sz="1350" u="none" cap="none" strike="noStrike">
                          <a:solidFill>
                            <a:srgbClr val="E06666"/>
                          </a:solidFill>
                          <a:latin typeface="DM Sans"/>
                          <a:ea typeface="DM Sans"/>
                          <a:cs typeface="DM Sans"/>
                          <a:sym typeface="DM Sans"/>
                        </a:rPr>
                        <a:t>iframe</a:t>
                      </a:r>
                      <a:r>
                        <a:rPr b="0" i="0" lang="es-ES" sz="1350" u="none" cap="none" strike="noStrike">
                          <a:solidFill>
                            <a:srgbClr val="D9D9D9"/>
                          </a:solidFill>
                          <a:latin typeface="DM Sans"/>
                          <a:ea typeface="DM Sans"/>
                          <a:cs typeface="DM Sans"/>
                          <a:sym typeface="DM Sans"/>
                        </a:rPr>
                        <a:t>&gt;</a:t>
                      </a:r>
                      <a:endParaRPr sz="1400" u="none" cap="none" strike="noStrike"/>
                    </a:p>
                  </a:txBody>
                  <a:tcPr marT="66675" marB="66675" marR="66675" marL="666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12121"/>
                    </a:solidFill>
                  </a:tcPr>
                </a:tc>
              </a:tr>
            </a:tbl>
          </a:graphicData>
        </a:graphic>
      </p:graphicFrame>
      <p:sp>
        <p:nvSpPr>
          <p:cNvPr id="838" name="Google Shape;838;p64"/>
          <p:cNvSpPr/>
          <p:nvPr/>
        </p:nvSpPr>
        <p:spPr>
          <a:xfrm>
            <a:off x="2819400" y="2522538"/>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65"/>
          <p:cNvSpPr txBox="1"/>
          <p:nvPr>
            <p:ph type="ctrTitle"/>
          </p:nvPr>
        </p:nvSpPr>
        <p:spPr>
          <a:xfrm>
            <a:off x="1118287" y="650789"/>
            <a:ext cx="6858000" cy="746007"/>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Etiqueta iframe</a:t>
            </a:r>
            <a:endParaRPr/>
          </a:p>
        </p:txBody>
      </p:sp>
      <p:sp>
        <p:nvSpPr>
          <p:cNvPr id="844" name="Google Shape;844;p6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descr="https://lh4.googleusercontent.com/RDrD5IJa0H5dp2_9ON2VbF3ILiKJiMbLV9RTBhpWr0qAWJBqIBYNl0WdZXLIXREvb9l0WMN6Tit_OjbzxOvaYhA90X5ngg3dfXF50RHgo5NiMoZT_XLDmaCe8QsHsOQQJ5-Nplrm3Ryr5bnydgFEUK8DNA=s2048" id="845" name="Google Shape;845;p65"/>
          <p:cNvPicPr preferRelativeResize="0"/>
          <p:nvPr/>
        </p:nvPicPr>
        <p:blipFill rotWithShape="1">
          <a:blip r:embed="rId3">
            <a:alphaModFix/>
          </a:blip>
          <a:srcRect b="0" l="0" r="0" t="0"/>
          <a:stretch/>
        </p:blipFill>
        <p:spPr>
          <a:xfrm>
            <a:off x="1391950" y="1848895"/>
            <a:ext cx="6679785" cy="2255838"/>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6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b="0" lang="es-ES"/>
              <a:t>ACTIVIDAD EN CLASE</a:t>
            </a:r>
            <a:br>
              <a:rPr b="0" lang="es-ES"/>
            </a:br>
            <a:endParaRPr/>
          </a:p>
        </p:txBody>
      </p:sp>
      <p:sp>
        <p:nvSpPr>
          <p:cNvPr id="851" name="Google Shape;851;p66"/>
          <p:cNvSpPr txBox="1"/>
          <p:nvPr>
            <p:ph idx="1" type="subTitle"/>
          </p:nvPr>
        </p:nvSpPr>
        <p:spPr>
          <a:xfrm>
            <a:off x="1143000" y="2701529"/>
            <a:ext cx="6897130" cy="1639812"/>
          </a:xfrm>
          <a:prstGeom prst="rect">
            <a:avLst/>
          </a:prstGeom>
          <a:noFill/>
          <a:ln>
            <a:noFill/>
          </a:ln>
        </p:spPr>
        <p:txBody>
          <a:bodyPr anchorCtr="0" anchor="t" bIns="34275" lIns="68575" spcFirstLastPara="1" rIns="68575" wrap="square" tIns="34275">
            <a:normAutofit fontScale="85000" lnSpcReduction="20000"/>
          </a:bodyPr>
          <a:lstStyle/>
          <a:p>
            <a:pPr indent="-361950" lvl="0" marL="457200" rtl="0" algn="ctr">
              <a:lnSpc>
                <a:spcPct val="90000"/>
              </a:lnSpc>
              <a:spcBef>
                <a:spcPts val="800"/>
              </a:spcBef>
              <a:spcAft>
                <a:spcPts val="0"/>
              </a:spcAft>
              <a:buClr>
                <a:schemeClr val="dk1"/>
              </a:buClr>
              <a:buSzPct val="117647"/>
              <a:buNone/>
            </a:pPr>
            <a:r>
              <a:rPr b="1" lang="es-ES"/>
              <a:t>Descripción de la actividad. </a:t>
            </a:r>
            <a:endParaRPr/>
          </a:p>
          <a:p>
            <a:pPr indent="-361950" lvl="0" marL="457200" rtl="0" algn="ctr">
              <a:lnSpc>
                <a:spcPct val="90000"/>
              </a:lnSpc>
              <a:spcBef>
                <a:spcPts val="800"/>
              </a:spcBef>
              <a:spcAft>
                <a:spcPts val="0"/>
              </a:spcAft>
              <a:buClr>
                <a:schemeClr val="dk1"/>
              </a:buClr>
              <a:buSzPct val="117647"/>
              <a:buNone/>
            </a:pPr>
            <a:br>
              <a:rPr lang="es-ES"/>
            </a:br>
            <a:r>
              <a:rPr lang="es-ES"/>
              <a:t>Crea un archivo HTML que contenga: un video, un audio (puedes descargar ambos de Drive), y un iframe que muestre el video de Coderhouse. Tienes 15 minutos para realizar la actividad. </a:t>
            </a:r>
            <a:endParaRPr/>
          </a:p>
          <a:p>
            <a:pPr indent="-361950" lvl="0" marL="457200" rtl="0" algn="ctr">
              <a:lnSpc>
                <a:spcPct val="90000"/>
              </a:lnSpc>
              <a:spcBef>
                <a:spcPts val="800"/>
              </a:spcBef>
              <a:spcAft>
                <a:spcPts val="0"/>
              </a:spcAft>
              <a:buClr>
                <a:schemeClr val="dk1"/>
              </a:buClr>
              <a:buSzPct val="117647"/>
              <a:buNone/>
            </a:pPr>
            <a:br>
              <a:rPr lang="es-ES"/>
            </a:br>
            <a:endParaRPr/>
          </a:p>
        </p:txBody>
      </p:sp>
      <p:pic>
        <p:nvPicPr>
          <p:cNvPr descr="https://lh4.googleusercontent.com/KPFZcG0-zvaw5nsga5TDe2F3spr5K8onx160FlrvzaG_rK57n_Zoj768JGWAUXAKQ1T_0YYpcRMJuy4zEoAMot0VCrh0obqGCo7Cdg8jMko6WxM4pRKKrOY_pNKUSyf-vIa7MzA-DdPgrUC6Bk73kx1aBw=s2048" id="852" name="Google Shape;852;p66"/>
          <p:cNvPicPr preferRelativeResize="0"/>
          <p:nvPr/>
        </p:nvPicPr>
        <p:blipFill rotWithShape="1">
          <a:blip r:embed="rId3">
            <a:alphaModFix/>
          </a:blip>
          <a:srcRect b="0" l="0" r="0" t="0"/>
          <a:stretch/>
        </p:blipFill>
        <p:spPr>
          <a:xfrm>
            <a:off x="3854362" y="96796"/>
            <a:ext cx="1327236" cy="132723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6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Muchas gracias.</a:t>
            </a:r>
            <a:br>
              <a:rPr b="0" lang="es-ES"/>
            </a:b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68"/>
          <p:cNvSpPr txBox="1"/>
          <p:nvPr>
            <p:ph type="ctrTitle"/>
          </p:nvPr>
        </p:nvSpPr>
        <p:spPr>
          <a:xfrm>
            <a:off x="289600" y="167945"/>
            <a:ext cx="6392100" cy="5649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SzPct val="132352"/>
              <a:buNone/>
            </a:pPr>
            <a:r>
              <a:rPr lang="es-ES" sz="3400"/>
              <a:t>Instituciones que nos acompañan</a:t>
            </a:r>
            <a:endParaRPr sz="2800"/>
          </a:p>
        </p:txBody>
      </p:sp>
      <p:pic>
        <p:nvPicPr>
          <p:cNvPr id="863" name="Google Shape;863;p68"/>
          <p:cNvPicPr preferRelativeResize="0"/>
          <p:nvPr/>
        </p:nvPicPr>
        <p:blipFill rotWithShape="1">
          <a:blip r:embed="rId3">
            <a:alphaModFix/>
          </a:blip>
          <a:srcRect b="0" l="0" r="0" t="0"/>
          <a:stretch/>
        </p:blipFill>
        <p:spPr>
          <a:xfrm>
            <a:off x="6732975" y="167950"/>
            <a:ext cx="734250" cy="734250"/>
          </a:xfrm>
          <a:prstGeom prst="rect">
            <a:avLst/>
          </a:prstGeom>
          <a:noFill/>
          <a:ln>
            <a:noFill/>
          </a:ln>
        </p:spPr>
      </p:pic>
      <p:pic>
        <p:nvPicPr>
          <p:cNvPr id="864" name="Google Shape;864;p68"/>
          <p:cNvPicPr preferRelativeResize="0"/>
          <p:nvPr/>
        </p:nvPicPr>
        <p:blipFill rotWithShape="1">
          <a:blip r:embed="rId4">
            <a:alphaModFix/>
          </a:blip>
          <a:srcRect b="0" l="0" r="0" t="0"/>
          <a:stretch/>
        </p:blipFill>
        <p:spPr>
          <a:xfrm>
            <a:off x="5091650" y="2384938"/>
            <a:ext cx="3290599" cy="521550"/>
          </a:xfrm>
          <a:prstGeom prst="rect">
            <a:avLst/>
          </a:prstGeom>
          <a:noFill/>
          <a:ln>
            <a:noFill/>
          </a:ln>
        </p:spPr>
      </p:pic>
      <p:pic>
        <p:nvPicPr>
          <p:cNvPr id="865" name="Google Shape;865;p68"/>
          <p:cNvPicPr preferRelativeResize="0"/>
          <p:nvPr/>
        </p:nvPicPr>
        <p:blipFill rotWithShape="1">
          <a:blip r:embed="rId5">
            <a:alphaModFix/>
          </a:blip>
          <a:srcRect b="0" l="0" r="0" t="0"/>
          <a:stretch/>
        </p:blipFill>
        <p:spPr>
          <a:xfrm>
            <a:off x="1109802" y="2395013"/>
            <a:ext cx="2656263" cy="602675"/>
          </a:xfrm>
          <a:prstGeom prst="rect">
            <a:avLst/>
          </a:prstGeom>
          <a:noFill/>
          <a:ln>
            <a:noFill/>
          </a:ln>
        </p:spPr>
      </p:pic>
      <p:pic>
        <p:nvPicPr>
          <p:cNvPr id="866" name="Google Shape;866;p68"/>
          <p:cNvPicPr preferRelativeResize="0"/>
          <p:nvPr/>
        </p:nvPicPr>
        <p:blipFill rotWithShape="1">
          <a:blip r:embed="rId6">
            <a:alphaModFix/>
          </a:blip>
          <a:srcRect b="0" l="0" r="0" t="0"/>
          <a:stretch/>
        </p:blipFill>
        <p:spPr>
          <a:xfrm>
            <a:off x="5841451" y="1220636"/>
            <a:ext cx="1791000" cy="767575"/>
          </a:xfrm>
          <a:prstGeom prst="rect">
            <a:avLst/>
          </a:prstGeom>
          <a:noFill/>
          <a:ln>
            <a:noFill/>
          </a:ln>
        </p:spPr>
      </p:pic>
      <p:pic>
        <p:nvPicPr>
          <p:cNvPr id="867" name="Google Shape;867;p68"/>
          <p:cNvPicPr preferRelativeResize="0"/>
          <p:nvPr/>
        </p:nvPicPr>
        <p:blipFill rotWithShape="1">
          <a:blip r:embed="rId7">
            <a:alphaModFix/>
          </a:blip>
          <a:srcRect b="0" l="0" r="0" t="0"/>
          <a:stretch/>
        </p:blipFill>
        <p:spPr>
          <a:xfrm>
            <a:off x="1109798" y="1298126"/>
            <a:ext cx="3007216" cy="521550"/>
          </a:xfrm>
          <a:prstGeom prst="rect">
            <a:avLst/>
          </a:prstGeom>
          <a:noFill/>
          <a:ln>
            <a:noFill/>
          </a:ln>
        </p:spPr>
      </p:pic>
      <p:pic>
        <p:nvPicPr>
          <p:cNvPr id="868" name="Google Shape;868;p68"/>
          <p:cNvPicPr preferRelativeResize="0"/>
          <p:nvPr/>
        </p:nvPicPr>
        <p:blipFill rotWithShape="1">
          <a:blip r:embed="rId8">
            <a:alphaModFix/>
          </a:blip>
          <a:srcRect b="0" l="0" r="0" t="0"/>
          <a:stretch/>
        </p:blipFill>
        <p:spPr>
          <a:xfrm>
            <a:off x="6202836" y="3325350"/>
            <a:ext cx="1068250" cy="1068250"/>
          </a:xfrm>
          <a:prstGeom prst="rect">
            <a:avLst/>
          </a:prstGeom>
          <a:noFill/>
          <a:ln>
            <a:noFill/>
          </a:ln>
        </p:spPr>
      </p:pic>
      <p:pic>
        <p:nvPicPr>
          <p:cNvPr id="869" name="Google Shape;869;p68"/>
          <p:cNvPicPr preferRelativeResize="0"/>
          <p:nvPr/>
        </p:nvPicPr>
        <p:blipFill rotWithShape="1">
          <a:blip r:embed="rId9">
            <a:alphaModFix/>
          </a:blip>
          <a:srcRect b="0" l="0" r="0" t="0"/>
          <a:stretch/>
        </p:blipFill>
        <p:spPr>
          <a:xfrm>
            <a:off x="1520125" y="3526625"/>
            <a:ext cx="1835625" cy="7342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69"/>
          <p:cNvSpPr txBox="1"/>
          <p:nvPr>
            <p:ph type="title"/>
          </p:nvPr>
        </p:nvSpPr>
        <p:spPr>
          <a:xfrm>
            <a:off x="2685278" y="1307525"/>
            <a:ext cx="3930000" cy="5790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4089D7"/>
              </a:buClr>
              <a:buSzPts val="2100"/>
              <a:buFont typeface="Nunito"/>
              <a:buNone/>
            </a:pPr>
            <a:r>
              <a:rPr lang="es-ES" sz="3100">
                <a:highlight>
                  <a:schemeClr val="accent5"/>
                </a:highlight>
              </a:rPr>
              <a:t>Nuestras Redes </a:t>
            </a:r>
            <a:endParaRPr sz="3100">
              <a:highlight>
                <a:schemeClr val="accent5"/>
              </a:highlight>
            </a:endParaRPr>
          </a:p>
        </p:txBody>
      </p:sp>
      <p:pic>
        <p:nvPicPr>
          <p:cNvPr id="875" name="Google Shape;875;p69"/>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876" name="Google Shape;876;p69"/>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877" name="Google Shape;877;p69"/>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878" name="Google Shape;878;p69"/>
          <p:cNvSpPr/>
          <p:nvPr/>
        </p:nvSpPr>
        <p:spPr>
          <a:xfrm>
            <a:off x="2528713" y="2052776"/>
            <a:ext cx="4038900" cy="1783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5"/>
              </a:rPr>
              <a:t>www.generaciont.org</a:t>
            </a:r>
            <a:endParaRPr b="0" i="0" sz="14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6"/>
              </a:rPr>
              <a:t>www.streambe.com</a:t>
            </a:r>
            <a:endParaRPr b="0" i="0" sz="14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7"/>
              </a:rPr>
              <a:t>www.instagram.com/generaciont_ar</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8"/>
              </a:rPr>
              <a:t>www.tiktok.com/@generaciont</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none" cap="none" strike="noStrike">
                <a:solidFill>
                  <a:srgbClr val="4089D7"/>
                </a:solidFill>
                <a:latin typeface="Nunito"/>
                <a:ea typeface="Nunito"/>
                <a:cs typeface="Nunito"/>
                <a:sym typeface="Nunito"/>
              </a:rPr>
              <a:t>generaciont@generaciont.org</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none" cap="none" strike="noStrike">
                <a:solidFill>
                  <a:srgbClr val="4089D7"/>
                </a:solidFill>
                <a:latin typeface="Nunito"/>
                <a:ea typeface="Nunito"/>
                <a:cs typeface="Nunito"/>
                <a:sym typeface="Nunito"/>
              </a:rPr>
              <a:t>Cel: </a:t>
            </a:r>
            <a:r>
              <a:rPr b="0" i="0" lang="es-ES" sz="1500" u="sng" cap="none" strike="noStrike">
                <a:solidFill>
                  <a:schemeClr val="hlink"/>
                </a:solidFill>
                <a:latin typeface="Nunito"/>
                <a:ea typeface="Nunito"/>
                <a:cs typeface="Nunito"/>
                <a:sym typeface="Nunito"/>
                <a:hlinkClick r:id="rId9"/>
              </a:rPr>
              <a:t>11 61331747</a:t>
            </a:r>
            <a:endParaRPr b="0" i="0" sz="1500" u="none" cap="none" strike="noStrike">
              <a:solidFill>
                <a:srgbClr val="4089D7"/>
              </a:solidFill>
              <a:latin typeface="Nunito"/>
              <a:ea typeface="Nunito"/>
              <a:cs typeface="Nunito"/>
              <a:sym typeface="Nunito"/>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Generación T">
      <a:dk1>
        <a:srgbClr val="666666"/>
      </a:dk1>
      <a:lt1>
        <a:srgbClr val="E7E6E6"/>
      </a:lt1>
      <a:dk2>
        <a:srgbClr val="666666"/>
      </a:dk2>
      <a:lt2>
        <a:srgbClr val="E7E6E6"/>
      </a:lt2>
      <a:accent1>
        <a:srgbClr val="E3A0DD"/>
      </a:accent1>
      <a:accent2>
        <a:srgbClr val="F9C00B"/>
      </a:accent2>
      <a:accent3>
        <a:srgbClr val="4089D7"/>
      </a:accent3>
      <a:accent4>
        <a:srgbClr val="E3A0DD"/>
      </a:accent4>
      <a:accent5>
        <a:srgbClr val="FFC000"/>
      </a:accent5>
      <a:accent6>
        <a:srgbClr val="4089D7"/>
      </a:accent6>
      <a:hlink>
        <a:srgbClr val="4089D7"/>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Agustina Ramos</dc:creator>
</cp:coreProperties>
</file>